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9"/>
  </p:notesMasterIdLst>
  <p:sldIdLst>
    <p:sldId id="256" r:id="rId2"/>
    <p:sldId id="258" r:id="rId3"/>
    <p:sldId id="260" r:id="rId4"/>
    <p:sldId id="303" r:id="rId5"/>
    <p:sldId id="304" r:id="rId6"/>
    <p:sldId id="298" r:id="rId7"/>
    <p:sldId id="305" r:id="rId8"/>
    <p:sldId id="307" r:id="rId9"/>
    <p:sldId id="308" r:id="rId10"/>
    <p:sldId id="309" r:id="rId11"/>
    <p:sldId id="306" r:id="rId12"/>
    <p:sldId id="299" r:id="rId13"/>
    <p:sldId id="313" r:id="rId14"/>
    <p:sldId id="314" r:id="rId15"/>
    <p:sldId id="310" r:id="rId16"/>
    <p:sldId id="311" r:id="rId17"/>
    <p:sldId id="322" r:id="rId18"/>
    <p:sldId id="297" r:id="rId19"/>
    <p:sldId id="300" r:id="rId20"/>
    <p:sldId id="316" r:id="rId21"/>
    <p:sldId id="301" r:id="rId22"/>
    <p:sldId id="318" r:id="rId23"/>
    <p:sldId id="315" r:id="rId24"/>
    <p:sldId id="317" r:id="rId25"/>
    <p:sldId id="302" r:id="rId26"/>
    <p:sldId id="312" r:id="rId27"/>
    <p:sldId id="266" r:id="rId28"/>
  </p:sldIdLst>
  <p:sldSz cx="9144000" cy="5143500" type="screen16x9"/>
  <p:notesSz cx="6858000" cy="9144000"/>
  <p:embeddedFontLst>
    <p:embeddedFont>
      <p:font typeface="#9Slide01 Tieu de ngan" panose="020B0604020202020204" charset="0"/>
      <p:bold r:id="rId30"/>
    </p:embeddedFont>
    <p:embeddedFont>
      <p:font typeface="#9Slide03 Montserrat Bold" panose="020B0604020202020204" charset="0"/>
      <p:bold r:id="rId31"/>
    </p:embeddedFont>
    <p:embeddedFont>
      <p:font typeface="#9Slide03 Ralewayv4020 Black" panose="00000A00000000000000" charset="0"/>
      <p:bold r:id="rId32"/>
    </p:embeddedFont>
    <p:embeddedFont>
      <p:font typeface="#9Slide03 Ralewayv4020 Medium" panose="00000600000000000000" charset="0"/>
      <p:regular r:id="rId33"/>
    </p:embeddedFont>
    <p:embeddedFont>
      <p:font typeface="Anaheim" panose="020B0604020202020204" charset="0"/>
      <p:regular r:id="rId34"/>
    </p:embeddedFont>
    <p:embeddedFont>
      <p:font typeface="Barlow" panose="00000500000000000000" pitchFamily="2" charset="0"/>
      <p:regular r:id="rId35"/>
      <p:bold r:id="rId36"/>
      <p:italic r:id="rId37"/>
      <p:boldItalic r:id="rId38"/>
    </p:embeddedFont>
    <p:embeddedFont>
      <p:font typeface="Barlow Medium" panose="00000600000000000000" pitchFamily="2" charset="0"/>
      <p:regular r:id="rId39"/>
      <p:bold r:id="rId40"/>
      <p:italic r:id="rId41"/>
      <p:boldItalic r:id="rId42"/>
    </p:embeddedFont>
    <p:embeddedFont>
      <p:font typeface="Space Grotesk"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E79F"/>
    <a:srgbClr val="F1C4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6172BD-8C27-4BF1-9C08-76CC96BAFBC8}">
  <a:tblStyle styleId="{216172BD-8C27-4BF1-9C08-76CC96BAFB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7C4BEAF-8443-41E0-9AFA-01C005DD6E9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3741" autoAdjust="0"/>
  </p:normalViewPr>
  <p:slideViewPr>
    <p:cSldViewPr>
      <p:cViewPr varScale="1">
        <p:scale>
          <a:sx n="88" d="100"/>
          <a:sy n="88" d="100"/>
        </p:scale>
        <p:origin x="100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0197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6699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24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533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3863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5480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3767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645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863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75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020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92832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735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6529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78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50484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0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45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25"/>
          <p:cNvPicPr preferRelativeResize="0"/>
          <p:nvPr/>
        </p:nvPicPr>
        <p:blipFill rotWithShape="1">
          <a:blip r:embed="rId2">
            <a:alphaModFix/>
          </a:blip>
          <a:srcRect t="2966" b="6041"/>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5659853" y="3732938"/>
            <a:ext cx="3484151" cy="36202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p:blipFill>
        <p:spPr>
          <a:xfrm>
            <a:off x="6593928" y="-1917725"/>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1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5" name="9Slide.vn - 2019">
            <a:extLst>
              <a:ext uri="{FF2B5EF4-FFF2-40B4-BE49-F238E27FC236}">
                <a16:creationId xmlns:a16="http://schemas.microsoft.com/office/drawing/2014/main" id="{C22C593E-E79D-9C1C-31A7-72053E3468BD}"/>
              </a:ext>
            </a:extLst>
          </p:cNvPr>
          <p:cNvSpPr txBox="1"/>
          <p:nvPr userDrawn="1"/>
        </p:nvSpPr>
        <p:spPr>
          <a:xfrm>
            <a:off x="0" y="-1512332"/>
            <a:ext cx="9144000" cy="369332"/>
          </a:xfrm>
          <a:prstGeom prst="rect">
            <a:avLst/>
          </a:prstGeom>
          <a:noFill/>
        </p:spPr>
        <p:txBody>
          <a:bodyPr vert="horz" rtlCol="0">
            <a:spAutoFit/>
          </a:bodyPr>
          <a:lstStyle/>
          <a:p>
            <a:pPr algn="ctr"/>
            <a:r>
              <a:rPr lang="en-US" sz="1800">
                <a:solidFill>
                  <a:srgbClr val="CFCFCF"/>
                </a:solidFill>
              </a:rPr>
              <a:t>www.9slide.vn</a:t>
            </a:r>
          </a:p>
        </p:txBody>
      </p:sp>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7" r:id="rId6"/>
    <p:sldLayoutId id="2147483658" r:id="rId7"/>
    <p:sldLayoutId id="2147483659" r:id="rId8"/>
    <p:sldLayoutId id="2147483660"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1485900" y="742950"/>
            <a:ext cx="6172200" cy="1905000"/>
          </a:xfrm>
          <a:prstGeom prst="rect">
            <a:avLst/>
          </a:prstGeom>
        </p:spPr>
        <p:txBody>
          <a:bodyPr spcFirstLastPara="1" wrap="square" lIns="91425" tIns="91425" rIns="91425" bIns="274300" anchor="b" anchorCtr="0">
            <a:noAutofit/>
          </a:bodyPr>
          <a:lstStyle/>
          <a:p>
            <a:pPr marL="0" lvl="0" indent="0" algn="ctr" rtl="0">
              <a:spcBef>
                <a:spcPts val="0"/>
              </a:spcBef>
              <a:spcAft>
                <a:spcPts val="0"/>
              </a:spcAft>
              <a:buNone/>
            </a:pPr>
            <a:r>
              <a:rPr lang="en" sz="3600" dirty="0">
                <a:solidFill>
                  <a:schemeClr val="bg1">
                    <a:lumMod val="25000"/>
                  </a:schemeClr>
                </a:solidFill>
              </a:rPr>
              <a:t>XÂY DỰNG TRANG WEB</a:t>
            </a:r>
            <a:br>
              <a:rPr lang="en" sz="3600" dirty="0">
                <a:solidFill>
                  <a:schemeClr val="bg1">
                    <a:lumMod val="25000"/>
                  </a:schemeClr>
                </a:solidFill>
              </a:rPr>
            </a:br>
            <a:r>
              <a:rPr lang="en" sz="3600" dirty="0">
                <a:solidFill>
                  <a:schemeClr val="bg1">
                    <a:lumMod val="25000"/>
                  </a:schemeClr>
                </a:solidFill>
              </a:rPr>
              <a:t>BÁN MỸ PHẨM</a:t>
            </a:r>
            <a:endParaRPr sz="3600" b="0" dirty="0">
              <a:solidFill>
                <a:schemeClr val="bg1">
                  <a:lumMod val="25000"/>
                </a:schemeClr>
              </a:solidFill>
            </a:endParaRPr>
          </a:p>
        </p:txBody>
      </p:sp>
      <p:sp>
        <p:nvSpPr>
          <p:cNvPr id="398" name="Google Shape;398;p29"/>
          <p:cNvSpPr txBox="1">
            <a:spLocks noGrp="1"/>
          </p:cNvSpPr>
          <p:nvPr>
            <p:ph type="subTitle" idx="1"/>
          </p:nvPr>
        </p:nvSpPr>
        <p:spPr>
          <a:xfrm>
            <a:off x="1485900" y="3213589"/>
            <a:ext cx="2965450" cy="835250"/>
          </a:xfrm>
          <a:prstGeom prst="rect">
            <a:avLst/>
          </a:prstGeom>
        </p:spPr>
        <p:txBody>
          <a:bodyPr spcFirstLastPara="1" wrap="square" lIns="91425" tIns="91425" rIns="91425" bIns="91425" anchor="t" anchorCtr="0">
            <a:noAutofit/>
          </a:bodyPr>
          <a:lstStyle/>
          <a:p>
            <a:pPr marL="0" lvl="0" indent="0" algn="ctr" rtl="0">
              <a:lnSpc>
                <a:spcPct val="130000"/>
              </a:lnSpc>
              <a:spcBef>
                <a:spcPts val="0"/>
              </a:spcBef>
              <a:spcAft>
                <a:spcPts val="0"/>
              </a:spcAft>
              <a:buNone/>
            </a:pPr>
            <a:r>
              <a:rPr lang="en" b="1" dirty="0">
                <a:solidFill>
                  <a:schemeClr val="bg1">
                    <a:lumMod val="25000"/>
                  </a:schemeClr>
                </a:solidFill>
              </a:rPr>
              <a:t>GIẢNG VIÊN HƯỚNG</a:t>
            </a:r>
            <a:r>
              <a:rPr lang="en" b="1" dirty="0">
                <a:solidFill>
                  <a:schemeClr val="bg1">
                    <a:lumMod val="25000"/>
                  </a:schemeClr>
                </a:solidFill>
                <a:latin typeface="Barlow Medium"/>
                <a:ea typeface="Barlow Medium"/>
                <a:cs typeface="Barlow Medium"/>
                <a:sym typeface="Barlow Medium"/>
              </a:rPr>
              <a:t> DẪN</a:t>
            </a:r>
          </a:p>
          <a:p>
            <a:pPr marL="0" lvl="0" indent="0" algn="ctr" rtl="0">
              <a:lnSpc>
                <a:spcPct val="130000"/>
              </a:lnSpc>
              <a:spcBef>
                <a:spcPts val="0"/>
              </a:spcBef>
              <a:spcAft>
                <a:spcPts val="0"/>
              </a:spcAft>
              <a:buNone/>
            </a:pPr>
            <a:r>
              <a:rPr lang="en" dirty="0">
                <a:solidFill>
                  <a:schemeClr val="bg1">
                    <a:lumMod val="25000"/>
                  </a:schemeClr>
                </a:solidFill>
              </a:rPr>
              <a:t>THẦY PHẠM MINH ĐƯƠNG</a:t>
            </a:r>
            <a:endParaRPr dirty="0">
              <a:solidFill>
                <a:schemeClr val="bg1">
                  <a:lumMod val="25000"/>
                </a:schemeClr>
              </a:solidFill>
              <a:latin typeface="Barlow Medium"/>
              <a:ea typeface="Barlow Medium"/>
              <a:cs typeface="Barlow Medium"/>
              <a:sym typeface="Barlow Medium"/>
            </a:endParaRPr>
          </a:p>
        </p:txBody>
      </p:sp>
      <p:pic>
        <p:nvPicPr>
          <p:cNvPr id="404" name="Google Shape;404;p29"/>
          <p:cNvPicPr preferRelativeResize="0"/>
          <p:nvPr/>
        </p:nvPicPr>
        <p:blipFill rotWithShape="1">
          <a:blip r:embed="rId3">
            <a:alphaModFix/>
          </a:blip>
          <a:srcRect l="7385" t="28457" r="8019" b="34736"/>
          <a:stretch/>
        </p:blipFill>
        <p:spPr>
          <a:xfrm>
            <a:off x="1740225" y="4324350"/>
            <a:ext cx="1233500" cy="195749"/>
          </a:xfrm>
          <a:prstGeom prst="rect">
            <a:avLst/>
          </a:prstGeom>
          <a:noFill/>
          <a:ln>
            <a:noFill/>
          </a:ln>
        </p:spPr>
      </p:pic>
      <p:grpSp>
        <p:nvGrpSpPr>
          <p:cNvPr id="405" name="Google Shape;405;p29"/>
          <p:cNvGrpSpPr/>
          <p:nvPr/>
        </p:nvGrpSpPr>
        <p:grpSpPr>
          <a:xfrm>
            <a:off x="1600200" y="787761"/>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2" name="TextBox 1">
            <a:extLst>
              <a:ext uri="{FF2B5EF4-FFF2-40B4-BE49-F238E27FC236}">
                <a16:creationId xmlns:a16="http://schemas.microsoft.com/office/drawing/2014/main" id="{F86869B2-AC5D-01EE-360A-C82F51C6A125}"/>
              </a:ext>
            </a:extLst>
          </p:cNvPr>
          <p:cNvSpPr txBox="1"/>
          <p:nvPr/>
        </p:nvSpPr>
        <p:spPr>
          <a:xfrm>
            <a:off x="1594262" y="237110"/>
            <a:ext cx="5955476" cy="400110"/>
          </a:xfrm>
          <a:prstGeom prst="rect">
            <a:avLst/>
          </a:prstGeom>
          <a:noFill/>
        </p:spPr>
        <p:txBody>
          <a:bodyPr wrap="none" rtlCol="0">
            <a:spAutoFit/>
          </a:bodyPr>
          <a:lstStyle/>
          <a:p>
            <a:pPr algn="ctr"/>
            <a:r>
              <a:rPr lang="en-US" sz="2000" dirty="0">
                <a:solidFill>
                  <a:schemeClr val="bg1">
                    <a:lumMod val="25000"/>
                  </a:schemeClr>
                </a:solidFill>
                <a:latin typeface="#9Slide03 Montserrat Bold" panose="00000800000000000000" pitchFamily="2" charset="0"/>
              </a:rPr>
              <a:t>BÁO CÁO THỰC TẬP ĐỒ ÁN CHUYÊN NGÀNH</a:t>
            </a:r>
          </a:p>
        </p:txBody>
      </p:sp>
      <p:sp>
        <p:nvSpPr>
          <p:cNvPr id="3" name="Google Shape;398;p29">
            <a:extLst>
              <a:ext uri="{FF2B5EF4-FFF2-40B4-BE49-F238E27FC236}">
                <a16:creationId xmlns:a16="http://schemas.microsoft.com/office/drawing/2014/main" id="{C7C35C18-7658-4884-4B5F-BA15AC711F42}"/>
              </a:ext>
            </a:extLst>
          </p:cNvPr>
          <p:cNvSpPr txBox="1">
            <a:spLocks/>
          </p:cNvSpPr>
          <p:nvPr/>
        </p:nvSpPr>
        <p:spPr>
          <a:xfrm>
            <a:off x="4686300" y="3213589"/>
            <a:ext cx="2971800" cy="83525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6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9pPr>
          </a:lstStyle>
          <a:p>
            <a:pPr marL="0" indent="0">
              <a:lnSpc>
                <a:spcPct val="130000"/>
              </a:lnSpc>
            </a:pPr>
            <a:r>
              <a:rPr lang="en-US" b="1" dirty="0">
                <a:solidFill>
                  <a:schemeClr val="bg1">
                    <a:lumMod val="25000"/>
                  </a:schemeClr>
                </a:solidFill>
              </a:rPr>
              <a:t>SINH VIÊN THỰC HIỆN</a:t>
            </a:r>
          </a:p>
          <a:p>
            <a:pPr marL="0" indent="0">
              <a:lnSpc>
                <a:spcPct val="130000"/>
              </a:lnSpc>
            </a:pPr>
            <a:r>
              <a:rPr lang="en-US" dirty="0">
                <a:solidFill>
                  <a:schemeClr val="bg1">
                    <a:lumMod val="25000"/>
                  </a:schemeClr>
                </a:solidFill>
              </a:rPr>
              <a:t>LÝ MỸ DUYÊN</a:t>
            </a:r>
          </a:p>
        </p:txBody>
      </p:sp>
      <p:sp>
        <p:nvSpPr>
          <p:cNvPr id="4" name="TextBox 3">
            <a:extLst>
              <a:ext uri="{FF2B5EF4-FFF2-40B4-BE49-F238E27FC236}">
                <a16:creationId xmlns:a16="http://schemas.microsoft.com/office/drawing/2014/main" id="{E142B9C3-6358-20E3-1147-107823983E4D}"/>
              </a:ext>
            </a:extLst>
          </p:cNvPr>
          <p:cNvSpPr txBox="1"/>
          <p:nvPr/>
        </p:nvSpPr>
        <p:spPr>
          <a:xfrm>
            <a:off x="3836618" y="870334"/>
            <a:ext cx="1600200" cy="400110"/>
          </a:xfrm>
          <a:prstGeom prst="rect">
            <a:avLst/>
          </a:prstGeom>
          <a:noFill/>
        </p:spPr>
        <p:txBody>
          <a:bodyPr wrap="square" rtlCol="0">
            <a:spAutoFit/>
          </a:bodyPr>
          <a:lstStyle/>
          <a:p>
            <a:pPr algn="ctr"/>
            <a:r>
              <a:rPr lang="en-US" sz="2000" dirty="0">
                <a:solidFill>
                  <a:schemeClr val="bg1">
                    <a:lumMod val="25000"/>
                  </a:schemeClr>
                </a:solidFill>
                <a:latin typeface="#9Slide03 Montserrat Bold" panose="00000800000000000000" pitchFamily="2" charset="0"/>
              </a:rPr>
              <a:t>ĐỀ TÀI</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533400" y="630823"/>
            <a:ext cx="2667000" cy="762000"/>
          </a:xfrm>
        </p:spPr>
        <p:txBody>
          <a:bodyPr/>
          <a:lstStyle/>
          <a:p>
            <a:r>
              <a:rPr lang="en-US" sz="2800" dirty="0">
                <a:solidFill>
                  <a:schemeClr val="bg1">
                    <a:lumMod val="25000"/>
                  </a:schemeClr>
                </a:solidFill>
              </a:rPr>
              <a:t>MySQL</a:t>
            </a:r>
          </a:p>
        </p:txBody>
      </p:sp>
      <p:pic>
        <p:nvPicPr>
          <p:cNvPr id="2052" name="Picture 4">
            <a:extLst>
              <a:ext uri="{FF2B5EF4-FFF2-40B4-BE49-F238E27FC236}">
                <a16:creationId xmlns:a16="http://schemas.microsoft.com/office/drawing/2014/main" id="{0C620DF5-9821-51FB-2963-608FB872B27C}"/>
              </a:ext>
            </a:extLst>
          </p:cNvPr>
          <p:cNvPicPr>
            <a:picLocks noChangeAspect="1" noChangeArrowheads="1"/>
          </p:cNvPicPr>
          <p:nvPr/>
        </p:nvPicPr>
        <p:blipFill>
          <a:blip r:embed="rId3"/>
          <a:srcRect/>
          <a:stretch/>
        </p:blipFill>
        <p:spPr bwMode="auto">
          <a:xfrm>
            <a:off x="5791200" y="1504950"/>
            <a:ext cx="30861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8518DF-7416-789F-29A0-AAEA20A4EED5}"/>
              </a:ext>
            </a:extLst>
          </p:cNvPr>
          <p:cNvSpPr txBox="1"/>
          <p:nvPr/>
        </p:nvSpPr>
        <p:spPr>
          <a:xfrm>
            <a:off x="533400" y="1287512"/>
            <a:ext cx="5105400" cy="1815882"/>
          </a:xfrm>
          <a:prstGeom prst="rect">
            <a:avLst/>
          </a:prstGeom>
          <a:noFill/>
        </p:spPr>
        <p:txBody>
          <a:bodyPr wrap="square" rtlCol="0">
            <a:spAutoFit/>
          </a:bodyPr>
          <a:lstStyle/>
          <a:p>
            <a:pPr algn="just"/>
            <a:r>
              <a:rPr lang="vi-VN" sz="1600" dirty="0">
                <a:effectLst/>
                <a:latin typeface="#9Slide03 Ralewayv4020 Medium" panose="00000600000000000000" pitchFamily="2" charset="0"/>
                <a:ea typeface="Times New Roman" panose="02020603050405020304" pitchFamily="18" charset="0"/>
              </a:rPr>
              <a:t>MySQL là một hệ thống quản trị cơ sở dữ liệu mã nguồn mở viết tắt RDBMS phổ biến nhất thế giới và được các nhà phát triển rất ưa chuộng trong quá trình phát triển ứng dụng. Hoạt động theo mô hình Client – Server. MySQL quản lý dữ liệu thông qua các cơ sở dữ liệu và mỗi cơ sở dữ liệu có nhiều bảng quan hệ chứa dữ liệu.</a:t>
            </a:r>
          </a:p>
        </p:txBody>
      </p:sp>
      <p:sp>
        <p:nvSpPr>
          <p:cNvPr id="3" name="TextBox 2">
            <a:extLst>
              <a:ext uri="{FF2B5EF4-FFF2-40B4-BE49-F238E27FC236}">
                <a16:creationId xmlns:a16="http://schemas.microsoft.com/office/drawing/2014/main" id="{E01732A1-E73A-9C48-EB2C-0E198F2C6144}"/>
              </a:ext>
            </a:extLst>
          </p:cNvPr>
          <p:cNvSpPr txBox="1"/>
          <p:nvPr/>
        </p:nvSpPr>
        <p:spPr>
          <a:xfrm>
            <a:off x="533400" y="3181350"/>
            <a:ext cx="5105400" cy="1569660"/>
          </a:xfrm>
          <a:prstGeom prst="rect">
            <a:avLst/>
          </a:prstGeom>
          <a:noFill/>
        </p:spPr>
        <p:txBody>
          <a:bodyPr wrap="square" rtlCol="0">
            <a:spAutoFit/>
          </a:bodyPr>
          <a:lstStyle/>
          <a:p>
            <a:pPr algn="just"/>
            <a:r>
              <a:rPr lang="vi-VN" sz="1600" dirty="0">
                <a:effectLst/>
                <a:latin typeface="#9Slide03 Ralewayv4020 Medium" panose="00000600000000000000" pitchFamily="2" charset="0"/>
                <a:ea typeface="Times New Roman" panose="02020603050405020304" pitchFamily="18" charset="0"/>
              </a:rPr>
              <a:t>MySQL tạo cơ sở dữ liệu để lưu trữ và thao tác dữ liệu, xác định mối quan hệ của từng bảng.</a:t>
            </a:r>
          </a:p>
          <a:p>
            <a:pPr algn="just"/>
            <a:r>
              <a:rPr lang="vi-VN" sz="1600" dirty="0">
                <a:effectLst/>
                <a:latin typeface="#9Slide03 Ralewayv4020 Medium" panose="00000600000000000000" pitchFamily="2" charset="0"/>
                <a:ea typeface="Times New Roman" panose="02020603050405020304" pitchFamily="18" charset="0"/>
              </a:rPr>
              <a:t>Client có thể đưa ra yêu cầu bằng cách nhập các câu lệnh SQL cụ thể trên MySQL.</a:t>
            </a:r>
          </a:p>
          <a:p>
            <a:pPr algn="just"/>
            <a:r>
              <a:rPr lang="vi-VN" sz="1600" dirty="0">
                <a:effectLst/>
                <a:latin typeface="#9Slide03 Ralewayv4020 Medium" panose="00000600000000000000" pitchFamily="2" charset="0"/>
                <a:ea typeface="Times New Roman" panose="02020603050405020304" pitchFamily="18" charset="0"/>
              </a:rPr>
              <a:t>Server application sẽ phản hồi với thông tin được yêu cầu và nó sẽ xuất hiện ở phía máy khách.</a:t>
            </a:r>
          </a:p>
        </p:txBody>
      </p:sp>
    </p:spTree>
    <p:extLst>
      <p:ext uri="{BB962C8B-B14F-4D97-AF65-F5344CB8AC3E}">
        <p14:creationId xmlns:p14="http://schemas.microsoft.com/office/powerpoint/2010/main" val="36322736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3505200" y="514350"/>
            <a:ext cx="2667000" cy="762000"/>
          </a:xfrm>
        </p:spPr>
        <p:txBody>
          <a:bodyPr/>
          <a:lstStyle/>
          <a:p>
            <a:r>
              <a:rPr lang="en-US" sz="2800"/>
              <a:t>REACTJS</a:t>
            </a:r>
          </a:p>
        </p:txBody>
      </p:sp>
      <p:sp>
        <p:nvSpPr>
          <p:cNvPr id="10" name="TextBox 9">
            <a:extLst>
              <a:ext uri="{FF2B5EF4-FFF2-40B4-BE49-F238E27FC236}">
                <a16:creationId xmlns:a16="http://schemas.microsoft.com/office/drawing/2014/main" id="{4C9F8F23-2DAC-55FA-F0AC-E9A04CC4D801}"/>
              </a:ext>
            </a:extLst>
          </p:cNvPr>
          <p:cNvSpPr txBox="1"/>
          <p:nvPr/>
        </p:nvSpPr>
        <p:spPr>
          <a:xfrm>
            <a:off x="3505200" y="1200150"/>
            <a:ext cx="5105400" cy="1569660"/>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ReactJS là một thư viện JavaScript mã nguồn mở được thiết kế bởi Facebook để tạo ra những ứng dụng web hấp dẫn, nhanh và hiệu quả với mã hóa tối thiểu. Mục đích cốt lõi của ReactJS không chỉ khiến cho trang web phải thật mượt mà còn phải nhanh, khả năng mở rộng cao và đơn giản.</a:t>
            </a:r>
          </a:p>
        </p:txBody>
      </p:sp>
      <p:sp>
        <p:nvSpPr>
          <p:cNvPr id="3" name="TextBox 2">
            <a:extLst>
              <a:ext uri="{FF2B5EF4-FFF2-40B4-BE49-F238E27FC236}">
                <a16:creationId xmlns:a16="http://schemas.microsoft.com/office/drawing/2014/main" id="{B34C2734-BB24-74AF-4CE6-E004D09DEA5E}"/>
              </a:ext>
            </a:extLst>
          </p:cNvPr>
          <p:cNvSpPr txBox="1"/>
          <p:nvPr/>
        </p:nvSpPr>
        <p:spPr>
          <a:xfrm>
            <a:off x="3505200" y="2830890"/>
            <a:ext cx="5105400" cy="1569660"/>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Sức mạnh của ReactJS xuất phát từ việc tập trung vào các thành phần riêng lẻ. Chính vì vậy, thay vì làm việc trên toàn bộ ứng dụng web, ReactJS cho phép một lập trình viên có thể chia nhỏ giao diện người dùng phức tạp thành các thành phần đơn giản hơn, giúp việc quản lý dễ dàng hơn.</a:t>
            </a:r>
          </a:p>
        </p:txBody>
      </p:sp>
      <p:pic>
        <p:nvPicPr>
          <p:cNvPr id="1026" name="Picture 2" descr="Js, react js, logo, react, react native icon - Free download">
            <a:extLst>
              <a:ext uri="{FF2B5EF4-FFF2-40B4-BE49-F238E27FC236}">
                <a16:creationId xmlns:a16="http://schemas.microsoft.com/office/drawing/2014/main" id="{2E297DC1-8B2B-23B7-45B1-042FBB166FA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85800"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3265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chemeClr val="bg1">
                    <a:lumMod val="25000"/>
                  </a:schemeClr>
                </a:solidFill>
              </a:rPr>
              <a:t>XÂY DỰNG</a:t>
            </a:r>
            <a:br>
              <a:rPr lang="en-US" sz="4400" dirty="0">
                <a:solidFill>
                  <a:schemeClr val="bg1">
                    <a:lumMod val="25000"/>
                  </a:schemeClr>
                </a:solidFill>
              </a:rPr>
            </a:br>
            <a:r>
              <a:rPr lang="en-US" sz="4400" dirty="0">
                <a:solidFill>
                  <a:schemeClr val="bg1">
                    <a:lumMod val="25000"/>
                  </a:schemeClr>
                </a:solidFill>
              </a:rPr>
              <a:t>DATABASE</a:t>
            </a:r>
            <a:endParaRPr sz="4400" dirty="0">
              <a:solidFill>
                <a:schemeClr val="bg1">
                  <a:lumMod val="25000"/>
                </a:schemeClr>
              </a:solidFill>
            </a:endParaRPr>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70C0"/>
                </a:solidFill>
              </a:rPr>
              <a:t>03</a:t>
            </a:r>
            <a:endParaRPr dirty="0">
              <a:solidFill>
                <a:srgbClr val="0070C0"/>
              </a:solidFill>
            </a:endParaRPr>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Placeholder 4">
            <a:extLst>
              <a:ext uri="{FF2B5EF4-FFF2-40B4-BE49-F238E27FC236}">
                <a16:creationId xmlns:a16="http://schemas.microsoft.com/office/drawing/2014/main" id="{617F5CB8-49BA-4FCD-BEEB-9427199656D8}"/>
              </a:ext>
            </a:extLst>
          </p:cNvPr>
          <p:cNvPicPr>
            <a:picLocks noGrp="1" noChangeAspect="1"/>
          </p:cNvPicPr>
          <p:nvPr>
            <p:ph type="pic" idx="3"/>
          </p:nvPr>
        </p:nvPicPr>
        <p:blipFill>
          <a:blip r:embed="rId4"/>
          <a:srcRect l="16035" r="16035"/>
          <a:stretch>
            <a:fillRect/>
          </a:stretch>
        </p:blipFill>
        <p:spPr/>
      </p:pic>
    </p:spTree>
    <p:extLst>
      <p:ext uri="{BB962C8B-B14F-4D97-AF65-F5344CB8AC3E}">
        <p14:creationId xmlns:p14="http://schemas.microsoft.com/office/powerpoint/2010/main" val="2177050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3200400" y="361950"/>
            <a:ext cx="2743200" cy="762000"/>
          </a:xfrm>
        </p:spPr>
        <p:txBody>
          <a:bodyPr/>
          <a:lstStyle/>
          <a:p>
            <a:pPr algn="ctr"/>
            <a:r>
              <a:rPr lang="en-US" sz="2000" dirty="0">
                <a:solidFill>
                  <a:schemeClr val="bg1">
                    <a:lumMod val="25000"/>
                  </a:schemeClr>
                </a:solidFill>
              </a:rPr>
              <a:t>MÔ TẢ HỆ THỐNG</a:t>
            </a:r>
          </a:p>
        </p:txBody>
      </p:sp>
      <p:sp>
        <p:nvSpPr>
          <p:cNvPr id="3" name="TextBox 2">
            <a:extLst>
              <a:ext uri="{FF2B5EF4-FFF2-40B4-BE49-F238E27FC236}">
                <a16:creationId xmlns:a16="http://schemas.microsoft.com/office/drawing/2014/main" id="{B03B846A-7BA0-ED76-37D2-C4B351516488}"/>
              </a:ext>
            </a:extLst>
          </p:cNvPr>
          <p:cNvSpPr txBox="1"/>
          <p:nvPr/>
        </p:nvSpPr>
        <p:spPr>
          <a:xfrm>
            <a:off x="495300" y="895350"/>
            <a:ext cx="8153400" cy="3905236"/>
          </a:xfrm>
          <a:prstGeom prst="rect">
            <a:avLst/>
          </a:prstGeom>
          <a:noFill/>
        </p:spPr>
        <p:txBody>
          <a:bodyPr wrap="square" rtlCol="0">
            <a:spAutoFit/>
          </a:bodyPr>
          <a:lstStyle/>
          <a:p>
            <a:pPr algn="just">
              <a:lnSpc>
                <a:spcPct val="120000"/>
              </a:lnSpc>
            </a:pPr>
            <a:r>
              <a:rPr lang="vi-VN" sz="1600" dirty="0">
                <a:latin typeface="#9Slide03 Ralewayv4020 Medium" panose="00000600000000000000" pitchFamily="2" charset="0"/>
                <a:ea typeface="Times New Roman" panose="02020603050405020304" pitchFamily="18" charset="0"/>
              </a:rPr>
              <a:t>Khách hàng yêu cầu xây dựng một trang web bán mỹ phẩm với các chức năng sau:</a:t>
            </a:r>
          </a:p>
          <a:p>
            <a:pPr algn="just">
              <a:lnSpc>
                <a:spcPct val="120000"/>
              </a:lnSpc>
            </a:pPr>
            <a:r>
              <a:rPr lang="vi-VN" sz="1600" dirty="0">
                <a:latin typeface="#9Slide03 Ralewayv4020 Medium" panose="00000600000000000000" pitchFamily="2" charset="0"/>
                <a:ea typeface="Times New Roman" panose="02020603050405020304" pitchFamily="18" charset="0"/>
              </a:rPr>
              <a:t>Người dùng có thể đăng nhập, đăng ký tài khoản, và cập nhật thông tin cá nhân. Thông tin tài khoản người dùng bao gồm mã người dùng, tên, email, mật khẩu, và vai trò.</a:t>
            </a:r>
          </a:p>
          <a:p>
            <a:pPr algn="just">
              <a:lnSpc>
                <a:spcPct val="120000"/>
              </a:lnSpc>
            </a:pPr>
            <a:r>
              <a:rPr lang="vi-VN" sz="1600" dirty="0">
                <a:latin typeface="#9Slide03 Ralewayv4020 Medium" panose="00000600000000000000" pitchFamily="2" charset="0"/>
                <a:ea typeface="Times New Roman" panose="02020603050405020304" pitchFamily="18" charset="0"/>
              </a:rPr>
              <a:t>Giỏ hàng người dùng có thể thêm, xóa hoặc chỉnh sửa sản phẩm trong giỏ hàng.</a:t>
            </a:r>
          </a:p>
          <a:p>
            <a:pPr algn="just">
              <a:lnSpc>
                <a:spcPct val="120000"/>
              </a:lnSpc>
            </a:pPr>
            <a:r>
              <a:rPr lang="vi-VN" sz="1600" dirty="0">
                <a:latin typeface="#9Slide03 Ralewayv4020 Medium" panose="00000600000000000000" pitchFamily="2" charset="0"/>
                <a:ea typeface="Times New Roman" panose="02020603050405020304" pitchFamily="18" charset="0"/>
              </a:rPr>
              <a:t>Đánh giá sản phẩm người dùng được phép đánh giá sản phẩm sau khi đã mua hàng.</a:t>
            </a:r>
          </a:p>
          <a:p>
            <a:pPr algn="just">
              <a:lnSpc>
                <a:spcPct val="120000"/>
              </a:lnSpc>
            </a:pPr>
            <a:r>
              <a:rPr lang="vi-VN" sz="1600" dirty="0">
                <a:latin typeface="#9Slide03 Ralewayv4020 Medium" panose="00000600000000000000" pitchFamily="2" charset="0"/>
                <a:ea typeface="Times New Roman" panose="02020603050405020304" pitchFamily="18" charset="0"/>
              </a:rPr>
              <a:t>Quản lý đơn hàng bao gồm tạo đơn hàng, xem chi tiết đơn hàng, và lịch sử mua hàng.</a:t>
            </a:r>
          </a:p>
          <a:p>
            <a:pPr algn="just">
              <a:lnSpc>
                <a:spcPct val="120000"/>
              </a:lnSpc>
            </a:pPr>
            <a:r>
              <a:rPr lang="vi-VN" sz="1600" dirty="0">
                <a:latin typeface="#9Slide03 Ralewayv4020 Medium" panose="00000600000000000000" pitchFamily="2" charset="0"/>
                <a:ea typeface="Times New Roman" panose="02020603050405020304" pitchFamily="18" charset="0"/>
              </a:rPr>
              <a:t>Sản phẩm hiển thị các thông tin chi tiết như mã sản phẩm, tên sản phẩm, giá, mô tả, hình ảnh, số lượng tồn kho, và danh mục sản phẩm. Một sản phẩm thuộc một danh mục. Danh mục bao gồm mã danh mục, tên danh mục, và hình ảnh đại diện.</a:t>
            </a:r>
          </a:p>
          <a:p>
            <a:pPr algn="just">
              <a:lnSpc>
                <a:spcPct val="120000"/>
              </a:lnSpc>
            </a:pPr>
            <a:r>
              <a:rPr lang="vi-VN" sz="1600" dirty="0">
                <a:latin typeface="#9Slide03 Ralewayv4020 Medium" panose="00000600000000000000" pitchFamily="2" charset="0"/>
                <a:ea typeface="Times New Roman" panose="02020603050405020304" pitchFamily="18" charset="0"/>
              </a:rPr>
              <a:t>Quản trị viên có thể quản lý toàn bộ hệ thống với các quyền sau: quản lý người dùng, sản phẩm, đơn hàng, chương trình khuyến mãi và thực hiện thống kê.</a:t>
            </a:r>
          </a:p>
        </p:txBody>
      </p:sp>
    </p:spTree>
    <p:extLst>
      <p:ext uri="{BB962C8B-B14F-4D97-AF65-F5344CB8AC3E}">
        <p14:creationId xmlns:p14="http://schemas.microsoft.com/office/powerpoint/2010/main" val="30032837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2514600" y="240977"/>
            <a:ext cx="4114800" cy="762000"/>
          </a:xfrm>
        </p:spPr>
        <p:txBody>
          <a:bodyPr/>
          <a:lstStyle/>
          <a:p>
            <a:pPr algn="ctr"/>
            <a:r>
              <a:rPr lang="en-US" sz="2000" dirty="0">
                <a:solidFill>
                  <a:schemeClr val="bg1">
                    <a:lumMod val="25000"/>
                  </a:schemeClr>
                </a:solidFill>
              </a:rPr>
              <a:t>CÁC CHỨC NĂNG CHÍNH</a:t>
            </a:r>
          </a:p>
        </p:txBody>
      </p:sp>
      <p:sp>
        <p:nvSpPr>
          <p:cNvPr id="2" name="Google Shape;469;p33">
            <a:extLst>
              <a:ext uri="{FF2B5EF4-FFF2-40B4-BE49-F238E27FC236}">
                <a16:creationId xmlns:a16="http://schemas.microsoft.com/office/drawing/2014/main" id="{010957AD-24F9-3D7B-0B91-C8C92D7F1A77}"/>
              </a:ext>
            </a:extLst>
          </p:cNvPr>
          <p:cNvSpPr txBox="1">
            <a:spLocks/>
          </p:cNvSpPr>
          <p:nvPr/>
        </p:nvSpPr>
        <p:spPr>
          <a:xfrm>
            <a:off x="1143000" y="1285008"/>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Đăng nhập/Đăng ký</a:t>
            </a:r>
          </a:p>
        </p:txBody>
      </p:sp>
      <p:sp>
        <p:nvSpPr>
          <p:cNvPr id="5" name="Google Shape;469;p33">
            <a:extLst>
              <a:ext uri="{FF2B5EF4-FFF2-40B4-BE49-F238E27FC236}">
                <a16:creationId xmlns:a16="http://schemas.microsoft.com/office/drawing/2014/main" id="{E2A5EC53-054A-CA55-C5B9-752EF0353339}"/>
              </a:ext>
            </a:extLst>
          </p:cNvPr>
          <p:cNvSpPr txBox="1">
            <a:spLocks/>
          </p:cNvSpPr>
          <p:nvPr/>
        </p:nvSpPr>
        <p:spPr>
          <a:xfrm>
            <a:off x="1143000" y="2044823"/>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dirty="0">
                <a:solidFill>
                  <a:sysClr val="windowText" lastClr="000000"/>
                </a:solidFill>
                <a:latin typeface="#9Slide03 Ralewayv4020 Medium" panose="00000600000000000000" pitchFamily="2" charset="0"/>
              </a:rPr>
              <a:t>Thanh </a:t>
            </a:r>
            <a:r>
              <a:rPr lang="en-US" sz="1400" dirty="0" err="1">
                <a:solidFill>
                  <a:sysClr val="windowText" lastClr="000000"/>
                </a:solidFill>
                <a:latin typeface="#9Slide03 Ralewayv4020 Medium" panose="00000600000000000000" pitchFamily="2" charset="0"/>
              </a:rPr>
              <a:t>toán</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đơn</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hàng</a:t>
            </a:r>
            <a:endParaRPr lang="en-US" sz="1400" dirty="0">
              <a:solidFill>
                <a:sysClr val="windowText" lastClr="000000"/>
              </a:solidFill>
              <a:latin typeface="#9Slide03 Ralewayv4020 Medium" panose="00000600000000000000" pitchFamily="2" charset="0"/>
            </a:endParaRPr>
          </a:p>
        </p:txBody>
      </p:sp>
      <p:sp>
        <p:nvSpPr>
          <p:cNvPr id="6" name="Google Shape;469;p33">
            <a:extLst>
              <a:ext uri="{FF2B5EF4-FFF2-40B4-BE49-F238E27FC236}">
                <a16:creationId xmlns:a16="http://schemas.microsoft.com/office/drawing/2014/main" id="{F8BE4218-C551-D86F-55AF-765E34C092AC}"/>
              </a:ext>
            </a:extLst>
          </p:cNvPr>
          <p:cNvSpPr txBox="1">
            <a:spLocks/>
          </p:cNvSpPr>
          <p:nvPr/>
        </p:nvSpPr>
        <p:spPr>
          <a:xfrm>
            <a:off x="4876800" y="2800350"/>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Quản trị hệ thống</a:t>
            </a:r>
          </a:p>
        </p:txBody>
      </p:sp>
      <p:sp>
        <p:nvSpPr>
          <p:cNvPr id="7" name="Google Shape;469;p33">
            <a:extLst>
              <a:ext uri="{FF2B5EF4-FFF2-40B4-BE49-F238E27FC236}">
                <a16:creationId xmlns:a16="http://schemas.microsoft.com/office/drawing/2014/main" id="{1D87B49C-C376-5325-F4C7-8E020A59357F}"/>
              </a:ext>
            </a:extLst>
          </p:cNvPr>
          <p:cNvSpPr txBox="1">
            <a:spLocks/>
          </p:cNvSpPr>
          <p:nvPr/>
        </p:nvSpPr>
        <p:spPr>
          <a:xfrm>
            <a:off x="4876800" y="1269555"/>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dirty="0" err="1">
                <a:solidFill>
                  <a:sysClr val="windowText" lastClr="000000"/>
                </a:solidFill>
                <a:latin typeface="#9Slide03 Ralewayv4020 Medium" panose="00000600000000000000" pitchFamily="2" charset="0"/>
              </a:rPr>
              <a:t>Danh</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sách</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yêu</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thích</a:t>
            </a:r>
            <a:endParaRPr lang="en-US" sz="1400" dirty="0">
              <a:solidFill>
                <a:sysClr val="windowText" lastClr="000000"/>
              </a:solidFill>
              <a:latin typeface="#9Slide03 Ralewayv4020 Medium" panose="00000600000000000000" pitchFamily="2" charset="0"/>
            </a:endParaRPr>
          </a:p>
        </p:txBody>
      </p:sp>
      <p:sp>
        <p:nvSpPr>
          <p:cNvPr id="8" name="Google Shape;469;p33">
            <a:extLst>
              <a:ext uri="{FF2B5EF4-FFF2-40B4-BE49-F238E27FC236}">
                <a16:creationId xmlns:a16="http://schemas.microsoft.com/office/drawing/2014/main" id="{8C9C49E2-1BCE-7ADD-2571-D5CB387A1A8F}"/>
              </a:ext>
            </a:extLst>
          </p:cNvPr>
          <p:cNvSpPr txBox="1">
            <a:spLocks/>
          </p:cNvSpPr>
          <p:nvPr/>
        </p:nvSpPr>
        <p:spPr>
          <a:xfrm>
            <a:off x="4876800" y="2044823"/>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Tìm kiếm</a:t>
            </a:r>
          </a:p>
        </p:txBody>
      </p:sp>
      <p:sp>
        <p:nvSpPr>
          <p:cNvPr id="9" name="Google Shape;469;p33">
            <a:extLst>
              <a:ext uri="{FF2B5EF4-FFF2-40B4-BE49-F238E27FC236}">
                <a16:creationId xmlns:a16="http://schemas.microsoft.com/office/drawing/2014/main" id="{E8764AC5-A395-5A00-0EA2-FA715352CAD1}"/>
              </a:ext>
            </a:extLst>
          </p:cNvPr>
          <p:cNvSpPr txBox="1">
            <a:spLocks/>
          </p:cNvSpPr>
          <p:nvPr/>
        </p:nvSpPr>
        <p:spPr>
          <a:xfrm>
            <a:off x="1143000" y="2800350"/>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dirty="0" err="1">
                <a:solidFill>
                  <a:sysClr val="windowText" lastClr="000000"/>
                </a:solidFill>
                <a:latin typeface="#9Slide03 Ralewayv4020 Medium" panose="00000600000000000000" pitchFamily="2" charset="0"/>
              </a:rPr>
              <a:t>Xem</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danh</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mục</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sản</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phẩm</a:t>
            </a:r>
            <a:endParaRPr lang="en-US" sz="1400" dirty="0">
              <a:solidFill>
                <a:sysClr val="windowText" lastClr="000000"/>
              </a:solidFill>
              <a:latin typeface="#9Slide03 Ralewayv4020 Medium" panose="00000600000000000000" pitchFamily="2" charset="0"/>
            </a:endParaRPr>
          </a:p>
        </p:txBody>
      </p:sp>
    </p:spTree>
    <p:extLst>
      <p:ext uri="{BB962C8B-B14F-4D97-AF65-F5344CB8AC3E}">
        <p14:creationId xmlns:p14="http://schemas.microsoft.com/office/powerpoint/2010/main" val="31941236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457200" y="1123950"/>
            <a:ext cx="2743200" cy="762000"/>
          </a:xfrm>
        </p:spPr>
        <p:txBody>
          <a:bodyPr/>
          <a:lstStyle/>
          <a:p>
            <a:r>
              <a:rPr lang="en-US" sz="2000" dirty="0">
                <a:solidFill>
                  <a:schemeClr val="bg1">
                    <a:lumMod val="25000"/>
                  </a:schemeClr>
                </a:solidFill>
              </a:rPr>
              <a:t>MÔ HÌNH USE-CASE</a:t>
            </a:r>
          </a:p>
        </p:txBody>
      </p:sp>
      <p:sp>
        <p:nvSpPr>
          <p:cNvPr id="2" name="TextBox 1">
            <a:extLst>
              <a:ext uri="{FF2B5EF4-FFF2-40B4-BE49-F238E27FC236}">
                <a16:creationId xmlns:a16="http://schemas.microsoft.com/office/drawing/2014/main" id="{E6183803-32ED-FE7D-71AA-F79A433183FB}"/>
              </a:ext>
            </a:extLst>
          </p:cNvPr>
          <p:cNvSpPr txBox="1"/>
          <p:nvPr/>
        </p:nvSpPr>
        <p:spPr>
          <a:xfrm>
            <a:off x="457200" y="1657350"/>
            <a:ext cx="3810000" cy="338554"/>
          </a:xfrm>
          <a:prstGeom prst="rect">
            <a:avLst/>
          </a:prstGeom>
          <a:noFill/>
        </p:spPr>
        <p:txBody>
          <a:bodyPr wrap="square" rtlCol="0">
            <a:spAutoFit/>
          </a:bodyPr>
          <a:lstStyle/>
          <a:p>
            <a:pPr algn="just"/>
            <a:r>
              <a:rPr lang="en-US" sz="1600">
                <a:effectLst/>
                <a:latin typeface="#9Slide03 Ralewayv4020 Medium" panose="00000600000000000000" pitchFamily="2" charset="0"/>
                <a:ea typeface="Times New Roman" panose="02020603050405020304" pitchFamily="18" charset="0"/>
              </a:rPr>
              <a:t>Hệ thống được xây dựng với 3 vai trò:</a:t>
            </a:r>
            <a:endParaRPr lang="vi-VN" sz="1600">
              <a:effectLst/>
              <a:latin typeface="#9Slide03 Ralewayv4020 Medium" panose="00000600000000000000" pitchFamily="2" charset="0"/>
              <a:ea typeface="Times New Roman" panose="02020603050405020304" pitchFamily="18" charset="0"/>
            </a:endParaRPr>
          </a:p>
        </p:txBody>
      </p:sp>
      <p:sp>
        <p:nvSpPr>
          <p:cNvPr id="5" name="Google Shape;469;p33">
            <a:extLst>
              <a:ext uri="{FF2B5EF4-FFF2-40B4-BE49-F238E27FC236}">
                <a16:creationId xmlns:a16="http://schemas.microsoft.com/office/drawing/2014/main" id="{23ABD884-8AEA-56A5-5145-C99EF788B891}"/>
              </a:ext>
            </a:extLst>
          </p:cNvPr>
          <p:cNvSpPr txBox="1">
            <a:spLocks/>
          </p:cNvSpPr>
          <p:nvPr/>
        </p:nvSpPr>
        <p:spPr>
          <a:xfrm>
            <a:off x="533400" y="2116554"/>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Khách</a:t>
            </a:r>
          </a:p>
        </p:txBody>
      </p:sp>
      <p:sp>
        <p:nvSpPr>
          <p:cNvPr id="6" name="Google Shape;469;p33">
            <a:extLst>
              <a:ext uri="{FF2B5EF4-FFF2-40B4-BE49-F238E27FC236}">
                <a16:creationId xmlns:a16="http://schemas.microsoft.com/office/drawing/2014/main" id="{D2CFA8BA-45B0-92A7-86FC-7B17AE88128B}"/>
              </a:ext>
            </a:extLst>
          </p:cNvPr>
          <p:cNvSpPr txBox="1">
            <a:spLocks/>
          </p:cNvSpPr>
          <p:nvPr/>
        </p:nvSpPr>
        <p:spPr>
          <a:xfrm>
            <a:off x="533400" y="2782563"/>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Người dùng đã đăng nhập</a:t>
            </a:r>
          </a:p>
        </p:txBody>
      </p:sp>
      <p:sp>
        <p:nvSpPr>
          <p:cNvPr id="7" name="Google Shape;469;p33">
            <a:extLst>
              <a:ext uri="{FF2B5EF4-FFF2-40B4-BE49-F238E27FC236}">
                <a16:creationId xmlns:a16="http://schemas.microsoft.com/office/drawing/2014/main" id="{8619BE4C-89F4-FB2D-1F79-A9A762854F00}"/>
              </a:ext>
            </a:extLst>
          </p:cNvPr>
          <p:cNvSpPr txBox="1">
            <a:spLocks/>
          </p:cNvSpPr>
          <p:nvPr/>
        </p:nvSpPr>
        <p:spPr>
          <a:xfrm>
            <a:off x="533400" y="3448572"/>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Quản trị viên (Admin)</a:t>
            </a:r>
          </a:p>
        </p:txBody>
      </p:sp>
      <p:pic>
        <p:nvPicPr>
          <p:cNvPr id="3" name="Picture 2">
            <a:extLst>
              <a:ext uri="{FF2B5EF4-FFF2-40B4-BE49-F238E27FC236}">
                <a16:creationId xmlns:a16="http://schemas.microsoft.com/office/drawing/2014/main" id="{F3A3D9A0-E2A6-4893-A408-BF519DAA7F24}"/>
              </a:ext>
            </a:extLst>
          </p:cNvPr>
          <p:cNvPicPr>
            <a:picLocks noChangeAspect="1"/>
          </p:cNvPicPr>
          <p:nvPr/>
        </p:nvPicPr>
        <p:blipFill>
          <a:blip r:embed="rId3"/>
          <a:stretch>
            <a:fillRect/>
          </a:stretch>
        </p:blipFill>
        <p:spPr>
          <a:xfrm>
            <a:off x="4495800" y="209550"/>
            <a:ext cx="4495800" cy="4724400"/>
          </a:xfrm>
          <a:prstGeom prst="rect">
            <a:avLst/>
          </a:prstGeom>
        </p:spPr>
      </p:pic>
    </p:spTree>
    <p:extLst>
      <p:ext uri="{BB962C8B-B14F-4D97-AF65-F5344CB8AC3E}">
        <p14:creationId xmlns:p14="http://schemas.microsoft.com/office/powerpoint/2010/main" val="40534587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2118576" y="209550"/>
            <a:ext cx="4953000" cy="762000"/>
          </a:xfrm>
        </p:spPr>
        <p:txBody>
          <a:bodyPr/>
          <a:lstStyle/>
          <a:p>
            <a:pPr algn="ctr"/>
            <a:r>
              <a:rPr lang="en-US" sz="2000" dirty="0">
                <a:solidFill>
                  <a:schemeClr val="bg1">
                    <a:lumMod val="25000"/>
                  </a:schemeClr>
                </a:solidFill>
              </a:rPr>
              <a:t>MÔ HÌNH DỮ LIỆU MỨC QUAN NIỆM(ERD)</a:t>
            </a:r>
          </a:p>
        </p:txBody>
      </p:sp>
      <p:pic>
        <p:nvPicPr>
          <p:cNvPr id="5" name="Picture 4">
            <a:extLst>
              <a:ext uri="{FF2B5EF4-FFF2-40B4-BE49-F238E27FC236}">
                <a16:creationId xmlns:a16="http://schemas.microsoft.com/office/drawing/2014/main" id="{A5142D5C-CBAE-4926-89A1-A10AFE082D6D}"/>
              </a:ext>
            </a:extLst>
          </p:cNvPr>
          <p:cNvPicPr>
            <a:picLocks noChangeAspect="1"/>
          </p:cNvPicPr>
          <p:nvPr/>
        </p:nvPicPr>
        <p:blipFill>
          <a:blip r:embed="rId3"/>
          <a:stretch>
            <a:fillRect/>
          </a:stretch>
        </p:blipFill>
        <p:spPr>
          <a:xfrm>
            <a:off x="1212270" y="630767"/>
            <a:ext cx="6941130" cy="4267200"/>
          </a:xfrm>
          <a:prstGeom prst="rect">
            <a:avLst/>
          </a:prstGeom>
        </p:spPr>
      </p:pic>
    </p:spTree>
    <p:extLst>
      <p:ext uri="{BB962C8B-B14F-4D97-AF65-F5344CB8AC3E}">
        <p14:creationId xmlns:p14="http://schemas.microsoft.com/office/powerpoint/2010/main" val="680831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2118576" y="209550"/>
            <a:ext cx="4953000" cy="762000"/>
          </a:xfrm>
        </p:spPr>
        <p:txBody>
          <a:bodyPr/>
          <a:lstStyle/>
          <a:p>
            <a:pPr algn="ctr"/>
            <a:r>
              <a:rPr lang="en-US" sz="2000" dirty="0">
                <a:solidFill>
                  <a:schemeClr val="bg1">
                    <a:lumMod val="25000"/>
                  </a:schemeClr>
                </a:solidFill>
              </a:rPr>
              <a:t>MÔ HÌNH DỮ LIỆU MỨC VẬT LÝ</a:t>
            </a:r>
          </a:p>
        </p:txBody>
      </p:sp>
      <p:pic>
        <p:nvPicPr>
          <p:cNvPr id="3" name="Picture 2">
            <a:extLst>
              <a:ext uri="{FF2B5EF4-FFF2-40B4-BE49-F238E27FC236}">
                <a16:creationId xmlns:a16="http://schemas.microsoft.com/office/drawing/2014/main" id="{9A77907D-24E9-47E5-A5B3-EFA2AFD0CB8C}"/>
              </a:ext>
            </a:extLst>
          </p:cNvPr>
          <p:cNvPicPr>
            <a:picLocks noChangeAspect="1"/>
          </p:cNvPicPr>
          <p:nvPr/>
        </p:nvPicPr>
        <p:blipFill>
          <a:blip r:embed="rId3"/>
          <a:stretch>
            <a:fillRect/>
          </a:stretch>
        </p:blipFill>
        <p:spPr>
          <a:xfrm>
            <a:off x="1181100" y="596900"/>
            <a:ext cx="6781800" cy="4273459"/>
          </a:xfrm>
          <a:prstGeom prst="rect">
            <a:avLst/>
          </a:prstGeom>
        </p:spPr>
      </p:pic>
    </p:spTree>
    <p:extLst>
      <p:ext uri="{BB962C8B-B14F-4D97-AF65-F5344CB8AC3E}">
        <p14:creationId xmlns:p14="http://schemas.microsoft.com/office/powerpoint/2010/main" val="21645244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705100" y="361950"/>
            <a:ext cx="3733800" cy="572700"/>
          </a:xfrm>
        </p:spPr>
        <p:txBody>
          <a:bodyPr/>
          <a:lstStyle/>
          <a:p>
            <a:pPr algn="ctr"/>
            <a:r>
              <a:rPr lang="en-US" sz="2000" dirty="0">
                <a:solidFill>
                  <a:schemeClr val="bg1">
                    <a:lumMod val="25000"/>
                  </a:schemeClr>
                </a:solidFill>
              </a:rPr>
              <a:t>KIẾN TRÚC HỆ THỐNG</a:t>
            </a:r>
          </a:p>
        </p:txBody>
      </p:sp>
      <p:pic>
        <p:nvPicPr>
          <p:cNvPr id="2" name="Picture 1">
            <a:extLst>
              <a:ext uri="{FF2B5EF4-FFF2-40B4-BE49-F238E27FC236}">
                <a16:creationId xmlns:a16="http://schemas.microsoft.com/office/drawing/2014/main" id="{D1058354-7BAD-455D-B84F-AF43FE93F81C}"/>
              </a:ext>
            </a:extLst>
          </p:cNvPr>
          <p:cNvPicPr>
            <a:picLocks noChangeAspect="1"/>
          </p:cNvPicPr>
          <p:nvPr/>
        </p:nvPicPr>
        <p:blipFill>
          <a:blip r:embed="rId2"/>
          <a:stretch>
            <a:fillRect/>
          </a:stretch>
        </p:blipFill>
        <p:spPr>
          <a:xfrm>
            <a:off x="647700" y="966400"/>
            <a:ext cx="7848600" cy="3716908"/>
          </a:xfrm>
          <a:prstGeom prst="rect">
            <a:avLst/>
          </a:prstGeom>
        </p:spPr>
      </p:pic>
    </p:spTree>
    <p:extLst>
      <p:ext uri="{BB962C8B-B14F-4D97-AF65-F5344CB8AC3E}">
        <p14:creationId xmlns:p14="http://schemas.microsoft.com/office/powerpoint/2010/main" val="32078619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chemeClr val="bg1">
                    <a:lumMod val="25000"/>
                  </a:schemeClr>
                </a:solidFill>
              </a:rPr>
              <a:t>XÂY DỰNG</a:t>
            </a:r>
            <a:br>
              <a:rPr lang="en-US" sz="4400" dirty="0">
                <a:solidFill>
                  <a:schemeClr val="bg1">
                    <a:lumMod val="25000"/>
                  </a:schemeClr>
                </a:solidFill>
              </a:rPr>
            </a:br>
            <a:r>
              <a:rPr lang="en-US" sz="4400" dirty="0">
                <a:solidFill>
                  <a:schemeClr val="bg1">
                    <a:lumMod val="25000"/>
                  </a:schemeClr>
                </a:solidFill>
              </a:rPr>
              <a:t>BACK-END API</a:t>
            </a:r>
            <a:endParaRPr sz="4400" dirty="0">
              <a:solidFill>
                <a:schemeClr val="bg1">
                  <a:lumMod val="25000"/>
                </a:schemeClr>
              </a:solidFill>
            </a:endParaRPr>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70C0"/>
                </a:solidFill>
              </a:rPr>
              <a:t>04</a:t>
            </a:r>
            <a:endParaRPr dirty="0">
              <a:solidFill>
                <a:srgbClr val="0070C0"/>
              </a:solidFill>
            </a:endParaRPr>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Placeholder 4">
            <a:extLst>
              <a:ext uri="{FF2B5EF4-FFF2-40B4-BE49-F238E27FC236}">
                <a16:creationId xmlns:a16="http://schemas.microsoft.com/office/drawing/2014/main" id="{5558B27B-5236-419B-9188-99C06B1CDBA1}"/>
              </a:ext>
            </a:extLst>
          </p:cNvPr>
          <p:cNvPicPr>
            <a:picLocks noGrp="1" noChangeAspect="1"/>
          </p:cNvPicPr>
          <p:nvPr>
            <p:ph type="pic" idx="3"/>
          </p:nvPr>
        </p:nvPicPr>
        <p:blipFill>
          <a:blip r:embed="rId4"/>
          <a:srcRect l="16035" r="16035"/>
          <a:stretch>
            <a:fillRect/>
          </a:stretch>
        </p:blipFill>
        <p:spPr/>
      </p:pic>
    </p:spTree>
    <p:extLst>
      <p:ext uri="{BB962C8B-B14F-4D97-AF65-F5344CB8AC3E}">
        <p14:creationId xmlns:p14="http://schemas.microsoft.com/office/powerpoint/2010/main" val="20023387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25000"/>
                  </a:schemeClr>
                </a:solidFill>
              </a:rPr>
              <a:t>TỔNG QUAN</a:t>
            </a:r>
            <a:endParaRPr dirty="0">
              <a:solidFill>
                <a:schemeClr val="bg1">
                  <a:lumMod val="25000"/>
                </a:schemeClr>
              </a:solidFill>
            </a:endParaRPr>
          </a:p>
        </p:txBody>
      </p:sp>
      <p:sp>
        <p:nvSpPr>
          <p:cNvPr id="426" name="Google Shape;426;p31"/>
          <p:cNvSpPr txBox="1">
            <a:spLocks noGrp="1"/>
          </p:cNvSpPr>
          <p:nvPr>
            <p:ph type="title" idx="2"/>
          </p:nvPr>
        </p:nvSpPr>
        <p:spPr>
          <a:xfrm>
            <a:off x="1201550" y="155523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50000"/>
                  </a:schemeClr>
                </a:solidFill>
              </a:rPr>
              <a:t>01</a:t>
            </a:r>
            <a:endParaRPr dirty="0">
              <a:solidFill>
                <a:schemeClr val="bg1">
                  <a:lumMod val="50000"/>
                </a:schemeClr>
              </a:solidFill>
            </a:endParaRPr>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50000"/>
                  </a:schemeClr>
                </a:solidFill>
              </a:rPr>
              <a:t>04</a:t>
            </a:r>
            <a:endParaRPr dirty="0">
              <a:solidFill>
                <a:schemeClr val="bg1">
                  <a:lumMod val="50000"/>
                </a:schemeClr>
              </a:solidFill>
            </a:endParaRPr>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50000"/>
                  </a:schemeClr>
                </a:solidFill>
              </a:rPr>
              <a:t>02</a:t>
            </a:r>
            <a:endParaRPr dirty="0">
              <a:solidFill>
                <a:schemeClr val="bg1">
                  <a:lumMod val="50000"/>
                </a:schemeClr>
              </a:solidFill>
            </a:endParaRPr>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50000"/>
                  </a:schemeClr>
                </a:solidFill>
              </a:rPr>
              <a:t>05</a:t>
            </a:r>
            <a:endParaRPr dirty="0">
              <a:solidFill>
                <a:schemeClr val="bg1">
                  <a:lumMod val="50000"/>
                </a:schemeClr>
              </a:solidFill>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50000"/>
                  </a:schemeClr>
                </a:solidFill>
              </a:rPr>
              <a:t>03</a:t>
            </a:r>
            <a:endParaRPr dirty="0">
              <a:solidFill>
                <a:schemeClr val="bg1">
                  <a:lumMod val="50000"/>
                </a:schemeClr>
              </a:solidFill>
            </a:endParaRPr>
          </a:p>
        </p:txBody>
      </p:sp>
      <p:sp>
        <p:nvSpPr>
          <p:cNvPr id="431" name="Google Shape;431;p31"/>
          <p:cNvSpPr txBox="1">
            <a:spLocks noGrp="1"/>
          </p:cNvSpPr>
          <p:nvPr>
            <p:ph type="title" idx="7"/>
          </p:nvPr>
        </p:nvSpPr>
        <p:spPr>
          <a:xfrm>
            <a:off x="4675750" y="35865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50000"/>
                  </a:schemeClr>
                </a:solidFill>
              </a:rPr>
              <a:t>06</a:t>
            </a:r>
            <a:endParaRPr dirty="0">
              <a:solidFill>
                <a:schemeClr val="bg1">
                  <a:lumMod val="50000"/>
                </a:schemeClr>
              </a:solidFill>
            </a:endParaRPr>
          </a:p>
        </p:txBody>
      </p:sp>
      <p:sp>
        <p:nvSpPr>
          <p:cNvPr id="432" name="Google Shape;432;p31"/>
          <p:cNvSpPr txBox="1">
            <a:spLocks noGrp="1"/>
          </p:cNvSpPr>
          <p:nvPr>
            <p:ph type="subTitle" idx="1"/>
          </p:nvPr>
        </p:nvSpPr>
        <p:spPr>
          <a:xfrm>
            <a:off x="1936250" y="1486950"/>
            <a:ext cx="172135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dirty="0" err="1">
                <a:solidFill>
                  <a:schemeClr val="bg1">
                    <a:lumMod val="25000"/>
                  </a:schemeClr>
                </a:solidFill>
              </a:rPr>
              <a:t>Lý</a:t>
            </a:r>
            <a:r>
              <a:rPr lang="en-US" dirty="0">
                <a:solidFill>
                  <a:schemeClr val="bg1">
                    <a:lumMod val="25000"/>
                  </a:schemeClr>
                </a:solidFill>
              </a:rPr>
              <a:t>  do</a:t>
            </a:r>
          </a:p>
          <a:p>
            <a:pPr marL="0" lvl="0" indent="0" algn="l" rtl="0">
              <a:lnSpc>
                <a:spcPct val="120000"/>
              </a:lnSpc>
              <a:spcBef>
                <a:spcPts val="0"/>
              </a:spcBef>
              <a:spcAft>
                <a:spcPts val="0"/>
              </a:spcAft>
              <a:buNone/>
            </a:pPr>
            <a:r>
              <a:rPr lang="en-US" dirty="0" err="1">
                <a:solidFill>
                  <a:schemeClr val="bg1">
                    <a:lumMod val="25000"/>
                  </a:schemeClr>
                </a:solidFill>
              </a:rPr>
              <a:t>chọn</a:t>
            </a:r>
            <a:r>
              <a:rPr lang="en-US" dirty="0">
                <a:solidFill>
                  <a:schemeClr val="bg1">
                    <a:lumMod val="25000"/>
                  </a:schemeClr>
                </a:solidFill>
              </a:rPr>
              <a:t> </a:t>
            </a:r>
            <a:r>
              <a:rPr lang="en-US" dirty="0" err="1">
                <a:solidFill>
                  <a:schemeClr val="bg1">
                    <a:lumMod val="25000"/>
                  </a:schemeClr>
                </a:solidFill>
              </a:rPr>
              <a:t>đề</a:t>
            </a:r>
            <a:r>
              <a:rPr lang="en-US" dirty="0">
                <a:solidFill>
                  <a:schemeClr val="bg1">
                    <a:lumMod val="25000"/>
                  </a:schemeClr>
                </a:solidFill>
              </a:rPr>
              <a:t> </a:t>
            </a:r>
            <a:r>
              <a:rPr lang="en-US" dirty="0" err="1">
                <a:solidFill>
                  <a:schemeClr val="bg1">
                    <a:lumMod val="25000"/>
                  </a:schemeClr>
                </a:solidFill>
              </a:rPr>
              <a:t>tài</a:t>
            </a:r>
            <a:endParaRPr lang="en-US" dirty="0">
              <a:solidFill>
                <a:schemeClr val="bg1">
                  <a:lumMod val="25000"/>
                </a:schemeClr>
              </a:solidFill>
            </a:endParaRPr>
          </a:p>
        </p:txBody>
      </p:sp>
      <p:sp>
        <p:nvSpPr>
          <p:cNvPr id="433" name="Google Shape;433;p31"/>
          <p:cNvSpPr txBox="1">
            <a:spLocks noGrp="1"/>
          </p:cNvSpPr>
          <p:nvPr>
            <p:ph type="subTitle" idx="8"/>
          </p:nvPr>
        </p:nvSpPr>
        <p:spPr>
          <a:xfrm>
            <a:off x="1936250" y="2502600"/>
            <a:ext cx="156895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dirty="0" err="1">
                <a:solidFill>
                  <a:schemeClr val="bg1">
                    <a:lumMod val="25000"/>
                  </a:schemeClr>
                </a:solidFill>
              </a:rPr>
              <a:t>Nghiên</a:t>
            </a:r>
            <a:r>
              <a:rPr lang="en-US" dirty="0">
                <a:solidFill>
                  <a:schemeClr val="bg1">
                    <a:lumMod val="25000"/>
                  </a:schemeClr>
                </a:solidFill>
              </a:rPr>
              <a:t> </a:t>
            </a:r>
            <a:r>
              <a:rPr lang="en-US" dirty="0" err="1">
                <a:solidFill>
                  <a:schemeClr val="bg1">
                    <a:lumMod val="25000"/>
                  </a:schemeClr>
                </a:solidFill>
              </a:rPr>
              <a:t>cứu</a:t>
            </a:r>
            <a:r>
              <a:rPr lang="en-US" dirty="0">
                <a:solidFill>
                  <a:schemeClr val="bg1">
                    <a:lumMod val="25000"/>
                  </a:schemeClr>
                </a:solidFill>
              </a:rPr>
              <a:t> </a:t>
            </a:r>
            <a:r>
              <a:rPr lang="en-US" dirty="0" err="1">
                <a:solidFill>
                  <a:schemeClr val="bg1">
                    <a:lumMod val="25000"/>
                  </a:schemeClr>
                </a:solidFill>
              </a:rPr>
              <a:t>lý</a:t>
            </a:r>
            <a:r>
              <a:rPr lang="en-US" dirty="0">
                <a:solidFill>
                  <a:schemeClr val="bg1">
                    <a:lumMod val="25000"/>
                  </a:schemeClr>
                </a:solidFill>
              </a:rPr>
              <a:t> </a:t>
            </a:r>
            <a:r>
              <a:rPr lang="en-US" dirty="0" err="1">
                <a:solidFill>
                  <a:schemeClr val="bg1">
                    <a:lumMod val="25000"/>
                  </a:schemeClr>
                </a:solidFill>
              </a:rPr>
              <a:t>thuyết</a:t>
            </a:r>
            <a:endParaRPr lang="en-US" dirty="0">
              <a:solidFill>
                <a:schemeClr val="bg1">
                  <a:lumMod val="25000"/>
                </a:schemeClr>
              </a:solidFill>
            </a:endParaRPr>
          </a:p>
        </p:txBody>
      </p:sp>
      <p:sp>
        <p:nvSpPr>
          <p:cNvPr id="434" name="Google Shape;434;p31"/>
          <p:cNvSpPr txBox="1">
            <a:spLocks noGrp="1"/>
          </p:cNvSpPr>
          <p:nvPr>
            <p:ph type="subTitle" idx="9"/>
          </p:nvPr>
        </p:nvSpPr>
        <p:spPr>
          <a:xfrm>
            <a:off x="1936250" y="3518250"/>
            <a:ext cx="149275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dirty="0">
                <a:solidFill>
                  <a:schemeClr val="bg1">
                    <a:lumMod val="25000"/>
                  </a:schemeClr>
                </a:solidFill>
              </a:rPr>
              <a:t>Xây dựng Database</a:t>
            </a:r>
            <a:endParaRPr dirty="0">
              <a:solidFill>
                <a:schemeClr val="bg1">
                  <a:lumMod val="25000"/>
                </a:schemeClr>
              </a:solidFill>
            </a:endParaRPr>
          </a:p>
        </p:txBody>
      </p:sp>
      <p:sp>
        <p:nvSpPr>
          <p:cNvPr id="435" name="Google Shape;435;p31"/>
          <p:cNvSpPr txBox="1">
            <a:spLocks noGrp="1"/>
          </p:cNvSpPr>
          <p:nvPr>
            <p:ph type="subTitle" idx="13"/>
          </p:nvPr>
        </p:nvSpPr>
        <p:spPr>
          <a:xfrm>
            <a:off x="5410450" y="1486950"/>
            <a:ext cx="190475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dirty="0">
                <a:solidFill>
                  <a:schemeClr val="bg1">
                    <a:lumMod val="25000"/>
                  </a:schemeClr>
                </a:solidFill>
              </a:rPr>
              <a:t>Xây dựng Back-end API</a:t>
            </a:r>
            <a:endParaRPr dirty="0">
              <a:solidFill>
                <a:schemeClr val="bg1">
                  <a:lumMod val="25000"/>
                </a:schemeClr>
              </a:solidFill>
            </a:endParaRPr>
          </a:p>
        </p:txBody>
      </p:sp>
      <p:sp>
        <p:nvSpPr>
          <p:cNvPr id="436" name="Google Shape;436;p31"/>
          <p:cNvSpPr txBox="1">
            <a:spLocks noGrp="1"/>
          </p:cNvSpPr>
          <p:nvPr>
            <p:ph type="subTitle" idx="14"/>
          </p:nvPr>
        </p:nvSpPr>
        <p:spPr>
          <a:xfrm>
            <a:off x="5410450" y="2502600"/>
            <a:ext cx="179730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dirty="0">
                <a:solidFill>
                  <a:schemeClr val="bg1">
                    <a:lumMod val="25000"/>
                  </a:schemeClr>
                </a:solidFill>
              </a:rPr>
              <a:t>Xây dựng Front-end</a:t>
            </a:r>
            <a:endParaRPr dirty="0">
              <a:solidFill>
                <a:schemeClr val="bg1">
                  <a:lumMod val="25000"/>
                </a:schemeClr>
              </a:solidFill>
            </a:endParaRPr>
          </a:p>
        </p:txBody>
      </p:sp>
      <p:sp>
        <p:nvSpPr>
          <p:cNvPr id="437" name="Google Shape;437;p31"/>
          <p:cNvSpPr txBox="1">
            <a:spLocks noGrp="1"/>
          </p:cNvSpPr>
          <p:nvPr>
            <p:ph type="subTitle" idx="15"/>
          </p:nvPr>
        </p:nvSpPr>
        <p:spPr>
          <a:xfrm>
            <a:off x="5410450" y="3518250"/>
            <a:ext cx="2532000" cy="501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dirty="0">
                <a:solidFill>
                  <a:schemeClr val="bg1">
                    <a:lumMod val="25000"/>
                  </a:schemeClr>
                </a:solidFill>
              </a:rPr>
              <a:t>Kết luận</a:t>
            </a:r>
          </a:p>
          <a:p>
            <a:pPr marL="0" lvl="0" indent="0" algn="l" rtl="0">
              <a:lnSpc>
                <a:spcPct val="120000"/>
              </a:lnSpc>
              <a:spcBef>
                <a:spcPts val="0"/>
              </a:spcBef>
              <a:spcAft>
                <a:spcPts val="0"/>
              </a:spcAft>
              <a:buNone/>
            </a:pPr>
            <a:r>
              <a:rPr lang="en" dirty="0">
                <a:solidFill>
                  <a:schemeClr val="bg1">
                    <a:lumMod val="25000"/>
                  </a:schemeClr>
                </a:solidFill>
              </a:rPr>
              <a:t>&amp; Hướng phát triển</a:t>
            </a:r>
            <a:endParaRPr dirty="0">
              <a:solidFill>
                <a:schemeClr val="bg1">
                  <a:lumMod val="25000"/>
                </a:schemeClr>
              </a:solidFil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705100" y="361950"/>
            <a:ext cx="3733800" cy="572700"/>
          </a:xfrm>
        </p:spPr>
        <p:txBody>
          <a:bodyPr/>
          <a:lstStyle/>
          <a:p>
            <a:pPr algn="ctr"/>
            <a:r>
              <a:rPr lang="en-US" sz="2000"/>
              <a:t>TỔ CHỨC THƯ MỤC</a:t>
            </a:r>
          </a:p>
        </p:txBody>
      </p:sp>
      <p:sp>
        <p:nvSpPr>
          <p:cNvPr id="2" name="Google Shape;469;p33">
            <a:extLst>
              <a:ext uri="{FF2B5EF4-FFF2-40B4-BE49-F238E27FC236}">
                <a16:creationId xmlns:a16="http://schemas.microsoft.com/office/drawing/2014/main" id="{42CF77AF-C5CB-EC9E-85E2-9E5B82834581}"/>
              </a:ext>
            </a:extLst>
          </p:cNvPr>
          <p:cNvSpPr txBox="1">
            <a:spLocks/>
          </p:cNvSpPr>
          <p:nvPr/>
        </p:nvSpPr>
        <p:spPr>
          <a:xfrm>
            <a:off x="472039" y="1123950"/>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Chứa các thiết đặt CSDL, Key</a:t>
            </a:r>
          </a:p>
        </p:txBody>
      </p:sp>
      <p:sp>
        <p:nvSpPr>
          <p:cNvPr id="5" name="Google Shape;469;p33">
            <a:extLst>
              <a:ext uri="{FF2B5EF4-FFF2-40B4-BE49-F238E27FC236}">
                <a16:creationId xmlns:a16="http://schemas.microsoft.com/office/drawing/2014/main" id="{1156E0DB-E919-3E92-265B-CAFD3F03AC69}"/>
              </a:ext>
            </a:extLst>
          </p:cNvPr>
          <p:cNvSpPr txBox="1">
            <a:spLocks/>
          </p:cNvSpPr>
          <p:nvPr/>
        </p:nvSpPr>
        <p:spPr>
          <a:xfrm>
            <a:off x="476852" y="2306397"/>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Xác thực người dùng</a:t>
            </a:r>
          </a:p>
        </p:txBody>
      </p:sp>
      <p:cxnSp>
        <p:nvCxnSpPr>
          <p:cNvPr id="8" name="Straight Arrow Connector 7">
            <a:extLst>
              <a:ext uri="{FF2B5EF4-FFF2-40B4-BE49-F238E27FC236}">
                <a16:creationId xmlns:a16="http://schemas.microsoft.com/office/drawing/2014/main" id="{22ABE31A-6AE3-3A83-4797-0F592C78E556}"/>
              </a:ext>
            </a:extLst>
          </p:cNvPr>
          <p:cNvCxnSpPr>
            <a:cxnSpLocks/>
            <a:endCxn id="5" idx="3"/>
          </p:cNvCxnSpPr>
          <p:nvPr/>
        </p:nvCxnSpPr>
        <p:spPr>
          <a:xfrm flipH="1">
            <a:off x="3486752" y="2512772"/>
            <a:ext cx="765609" cy="0"/>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C40EFAF-32F3-CBF8-EE18-2B0995F588D5}"/>
              </a:ext>
            </a:extLst>
          </p:cNvPr>
          <p:cNvCxnSpPr>
            <a:cxnSpLocks/>
            <a:endCxn id="2" idx="3"/>
          </p:cNvCxnSpPr>
          <p:nvPr/>
        </p:nvCxnSpPr>
        <p:spPr>
          <a:xfrm flipH="1" flipV="1">
            <a:off x="3481939" y="1330325"/>
            <a:ext cx="770422" cy="327025"/>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Google Shape;469;p33">
            <a:extLst>
              <a:ext uri="{FF2B5EF4-FFF2-40B4-BE49-F238E27FC236}">
                <a16:creationId xmlns:a16="http://schemas.microsoft.com/office/drawing/2014/main" id="{D96B33C8-EE14-3FD3-F997-F382E268D077}"/>
              </a:ext>
            </a:extLst>
          </p:cNvPr>
          <p:cNvSpPr txBox="1">
            <a:spLocks/>
          </p:cNvSpPr>
          <p:nvPr/>
        </p:nvSpPr>
        <p:spPr>
          <a:xfrm>
            <a:off x="472039" y="1704347"/>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Các bộ xử lý</a:t>
            </a:r>
          </a:p>
        </p:txBody>
      </p:sp>
      <p:cxnSp>
        <p:nvCxnSpPr>
          <p:cNvPr id="13" name="Straight Arrow Connector 12">
            <a:extLst>
              <a:ext uri="{FF2B5EF4-FFF2-40B4-BE49-F238E27FC236}">
                <a16:creationId xmlns:a16="http://schemas.microsoft.com/office/drawing/2014/main" id="{7FDCB763-30E7-8C0B-D79C-DA1E48874307}"/>
              </a:ext>
            </a:extLst>
          </p:cNvPr>
          <p:cNvCxnSpPr>
            <a:cxnSpLocks/>
            <a:endCxn id="12" idx="3"/>
          </p:cNvCxnSpPr>
          <p:nvPr/>
        </p:nvCxnSpPr>
        <p:spPr>
          <a:xfrm flipH="1" flipV="1">
            <a:off x="3481939" y="1910722"/>
            <a:ext cx="770422" cy="128975"/>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Google Shape;469;p33">
            <a:extLst>
              <a:ext uri="{FF2B5EF4-FFF2-40B4-BE49-F238E27FC236}">
                <a16:creationId xmlns:a16="http://schemas.microsoft.com/office/drawing/2014/main" id="{2CABC87C-DC14-BE33-519B-FC407A1862FF}"/>
              </a:ext>
            </a:extLst>
          </p:cNvPr>
          <p:cNvSpPr txBox="1">
            <a:spLocks/>
          </p:cNvSpPr>
          <p:nvPr/>
        </p:nvSpPr>
        <p:spPr>
          <a:xfrm>
            <a:off x="476852" y="2908447"/>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Chứa các lớp giao tiếp CSDL</a:t>
            </a:r>
          </a:p>
        </p:txBody>
      </p:sp>
      <p:cxnSp>
        <p:nvCxnSpPr>
          <p:cNvPr id="18" name="Straight Arrow Connector 17">
            <a:extLst>
              <a:ext uri="{FF2B5EF4-FFF2-40B4-BE49-F238E27FC236}">
                <a16:creationId xmlns:a16="http://schemas.microsoft.com/office/drawing/2014/main" id="{2AAFFF59-164B-5C8C-B9A7-7EE93680EEDA}"/>
              </a:ext>
            </a:extLst>
          </p:cNvPr>
          <p:cNvCxnSpPr>
            <a:cxnSpLocks/>
            <a:endCxn id="17" idx="3"/>
          </p:cNvCxnSpPr>
          <p:nvPr/>
        </p:nvCxnSpPr>
        <p:spPr>
          <a:xfrm flipH="1">
            <a:off x="3486752" y="2880360"/>
            <a:ext cx="795688" cy="234462"/>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469;p33">
            <a:extLst>
              <a:ext uri="{FF2B5EF4-FFF2-40B4-BE49-F238E27FC236}">
                <a16:creationId xmlns:a16="http://schemas.microsoft.com/office/drawing/2014/main" id="{88D46EBB-F181-EF9A-0AB8-B01AB2C3E977}"/>
              </a:ext>
            </a:extLst>
          </p:cNvPr>
          <p:cNvSpPr txBox="1">
            <a:spLocks/>
          </p:cNvSpPr>
          <p:nvPr/>
        </p:nvSpPr>
        <p:spPr>
          <a:xfrm>
            <a:off x="476852" y="3488844"/>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Chứa các định tuyến </a:t>
            </a:r>
          </a:p>
        </p:txBody>
      </p:sp>
      <p:cxnSp>
        <p:nvCxnSpPr>
          <p:cNvPr id="22" name="Straight Arrow Connector 21">
            <a:extLst>
              <a:ext uri="{FF2B5EF4-FFF2-40B4-BE49-F238E27FC236}">
                <a16:creationId xmlns:a16="http://schemas.microsoft.com/office/drawing/2014/main" id="{46DF9F7C-7145-06A1-B92D-3093C319A20C}"/>
              </a:ext>
            </a:extLst>
          </p:cNvPr>
          <p:cNvCxnSpPr>
            <a:cxnSpLocks/>
            <a:endCxn id="21" idx="3"/>
          </p:cNvCxnSpPr>
          <p:nvPr/>
        </p:nvCxnSpPr>
        <p:spPr>
          <a:xfrm flipH="1">
            <a:off x="3486752" y="3302000"/>
            <a:ext cx="775368" cy="393219"/>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Google Shape;469;p33">
            <a:extLst>
              <a:ext uri="{FF2B5EF4-FFF2-40B4-BE49-F238E27FC236}">
                <a16:creationId xmlns:a16="http://schemas.microsoft.com/office/drawing/2014/main" id="{D29F0B5D-07BE-4162-4FB2-0903464038A4}"/>
              </a:ext>
            </a:extLst>
          </p:cNvPr>
          <p:cNvSpPr txBox="1">
            <a:spLocks/>
          </p:cNvSpPr>
          <p:nvPr/>
        </p:nvSpPr>
        <p:spPr>
          <a:xfrm>
            <a:off x="476852" y="4048154"/>
            <a:ext cx="30099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File chạy dự án</a:t>
            </a:r>
          </a:p>
        </p:txBody>
      </p:sp>
      <p:cxnSp>
        <p:nvCxnSpPr>
          <p:cNvPr id="30" name="Straight Arrow Connector 29">
            <a:extLst>
              <a:ext uri="{FF2B5EF4-FFF2-40B4-BE49-F238E27FC236}">
                <a16:creationId xmlns:a16="http://schemas.microsoft.com/office/drawing/2014/main" id="{9414CE71-97FC-3B73-F26D-D0367E6675BD}"/>
              </a:ext>
            </a:extLst>
          </p:cNvPr>
          <p:cNvCxnSpPr>
            <a:cxnSpLocks/>
          </p:cNvCxnSpPr>
          <p:nvPr/>
        </p:nvCxnSpPr>
        <p:spPr>
          <a:xfrm flipH="1">
            <a:off x="3479466" y="3679329"/>
            <a:ext cx="802974" cy="587397"/>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itle 5">
            <a:extLst>
              <a:ext uri="{FF2B5EF4-FFF2-40B4-BE49-F238E27FC236}">
                <a16:creationId xmlns:a16="http://schemas.microsoft.com/office/drawing/2014/main" id="{7D22CB8F-1A69-058B-95C6-1673BF6CA1B5}"/>
              </a:ext>
            </a:extLst>
          </p:cNvPr>
          <p:cNvSpPr txBox="1">
            <a:spLocks/>
          </p:cNvSpPr>
          <p:nvPr/>
        </p:nvSpPr>
        <p:spPr>
          <a:xfrm>
            <a:off x="4595261" y="4019550"/>
            <a:ext cx="373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800" dirty="0" err="1">
                <a:solidFill>
                  <a:schemeClr val="bg1">
                    <a:lumMod val="25000"/>
                  </a:schemeClr>
                </a:solidFill>
              </a:rPr>
              <a:t>Cấu</a:t>
            </a:r>
            <a:r>
              <a:rPr lang="en-US" sz="1800" dirty="0">
                <a:solidFill>
                  <a:schemeClr val="bg1">
                    <a:lumMod val="25000"/>
                  </a:schemeClr>
                </a:solidFill>
              </a:rPr>
              <a:t> </a:t>
            </a:r>
            <a:r>
              <a:rPr lang="en-US" sz="1800" dirty="0" err="1">
                <a:solidFill>
                  <a:schemeClr val="bg1">
                    <a:lumMod val="25000"/>
                  </a:schemeClr>
                </a:solidFill>
              </a:rPr>
              <a:t>trúc</a:t>
            </a:r>
            <a:r>
              <a:rPr lang="en-US" sz="1800" dirty="0">
                <a:solidFill>
                  <a:schemeClr val="bg1">
                    <a:lumMod val="25000"/>
                  </a:schemeClr>
                </a:solidFill>
              </a:rPr>
              <a:t> </a:t>
            </a:r>
            <a:r>
              <a:rPr lang="en-US" sz="1800" dirty="0" err="1">
                <a:solidFill>
                  <a:schemeClr val="bg1">
                    <a:lumMod val="25000"/>
                  </a:schemeClr>
                </a:solidFill>
              </a:rPr>
              <a:t>thư</a:t>
            </a:r>
            <a:r>
              <a:rPr lang="en-US" sz="1800" dirty="0">
                <a:solidFill>
                  <a:schemeClr val="bg1">
                    <a:lumMod val="25000"/>
                  </a:schemeClr>
                </a:solidFill>
              </a:rPr>
              <a:t> </a:t>
            </a:r>
            <a:r>
              <a:rPr lang="en-US" sz="1800" dirty="0" err="1">
                <a:solidFill>
                  <a:schemeClr val="bg1">
                    <a:lumMod val="25000"/>
                  </a:schemeClr>
                </a:solidFill>
              </a:rPr>
              <a:t>mục</a:t>
            </a:r>
            <a:endParaRPr lang="en-US" sz="1800" dirty="0">
              <a:solidFill>
                <a:schemeClr val="bg1">
                  <a:lumMod val="25000"/>
                </a:schemeClr>
              </a:solidFill>
            </a:endParaRPr>
          </a:p>
        </p:txBody>
      </p:sp>
      <p:pic>
        <p:nvPicPr>
          <p:cNvPr id="7" name="Picture 6">
            <a:extLst>
              <a:ext uri="{FF2B5EF4-FFF2-40B4-BE49-F238E27FC236}">
                <a16:creationId xmlns:a16="http://schemas.microsoft.com/office/drawing/2014/main" id="{8E322050-96F9-4836-AB46-3F815598055D}"/>
              </a:ext>
            </a:extLst>
          </p:cNvPr>
          <p:cNvPicPr>
            <a:picLocks noChangeAspect="1"/>
          </p:cNvPicPr>
          <p:nvPr/>
        </p:nvPicPr>
        <p:blipFill>
          <a:blip r:embed="rId2"/>
          <a:stretch>
            <a:fillRect/>
          </a:stretch>
        </p:blipFill>
        <p:spPr>
          <a:xfrm>
            <a:off x="4269406" y="1220998"/>
            <a:ext cx="4552348" cy="2827156"/>
          </a:xfrm>
          <a:prstGeom prst="rect">
            <a:avLst/>
          </a:prstGeom>
        </p:spPr>
      </p:pic>
    </p:spTree>
    <p:extLst>
      <p:ext uri="{BB962C8B-B14F-4D97-AF65-F5344CB8AC3E}">
        <p14:creationId xmlns:p14="http://schemas.microsoft.com/office/powerpoint/2010/main" val="36693424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rgbClr val="002060"/>
                </a:solidFill>
              </a:rPr>
              <a:t>XÂY DỰNG</a:t>
            </a:r>
            <a:br>
              <a:rPr lang="en-US" sz="4400" dirty="0">
                <a:solidFill>
                  <a:srgbClr val="002060"/>
                </a:solidFill>
              </a:rPr>
            </a:br>
            <a:r>
              <a:rPr lang="en-US" sz="4400" dirty="0">
                <a:solidFill>
                  <a:srgbClr val="002060"/>
                </a:solidFill>
              </a:rPr>
              <a:t>FRONT-END</a:t>
            </a:r>
            <a:endParaRPr sz="4400" dirty="0">
              <a:solidFill>
                <a:srgbClr val="002060"/>
              </a:solidFill>
            </a:endParaRPr>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70C0"/>
                </a:solidFill>
              </a:rPr>
              <a:t>05</a:t>
            </a:r>
            <a:endParaRPr dirty="0">
              <a:solidFill>
                <a:srgbClr val="0070C0"/>
              </a:solidFill>
            </a:endParaRPr>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Placeholder 4">
            <a:extLst>
              <a:ext uri="{FF2B5EF4-FFF2-40B4-BE49-F238E27FC236}">
                <a16:creationId xmlns:a16="http://schemas.microsoft.com/office/drawing/2014/main" id="{C8305768-6616-463F-A942-1BBE145F1858}"/>
              </a:ext>
            </a:extLst>
          </p:cNvPr>
          <p:cNvPicPr>
            <a:picLocks noGrp="1" noChangeAspect="1"/>
          </p:cNvPicPr>
          <p:nvPr>
            <p:ph type="pic" idx="3"/>
          </p:nvPr>
        </p:nvPicPr>
        <p:blipFill>
          <a:blip r:embed="rId4"/>
          <a:srcRect l="16035" r="16035"/>
          <a:stretch>
            <a:fillRect/>
          </a:stretch>
        </p:blipFill>
        <p:spPr/>
      </p:pic>
    </p:spTree>
    <p:extLst>
      <p:ext uri="{BB962C8B-B14F-4D97-AF65-F5344CB8AC3E}">
        <p14:creationId xmlns:p14="http://schemas.microsoft.com/office/powerpoint/2010/main" val="25177768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89EA5D4-B462-2D7A-8C37-74D260437651}"/>
              </a:ext>
            </a:extLst>
          </p:cNvPr>
          <p:cNvSpPr/>
          <p:nvPr/>
        </p:nvSpPr>
        <p:spPr>
          <a:xfrm>
            <a:off x="803609" y="2266950"/>
            <a:ext cx="1295400" cy="1752600"/>
          </a:xfrm>
          <a:prstGeom prst="roundRect">
            <a:avLst/>
          </a:prstGeom>
          <a:solidFill>
            <a:schemeClr val="bg1">
              <a:lumMod val="50000"/>
            </a:schemeClr>
          </a:solidFill>
          <a:ln>
            <a:solidFill>
              <a:schemeClr val="accent3">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9Slide01 Tieu de ngan" panose="00000800000000000000" pitchFamily="2" charset="0"/>
              </a:rPr>
              <a:t>UI</a:t>
            </a:r>
          </a:p>
        </p:txBody>
      </p:sp>
      <p:sp>
        <p:nvSpPr>
          <p:cNvPr id="7" name="Rectangle: Rounded Corners 6">
            <a:extLst>
              <a:ext uri="{FF2B5EF4-FFF2-40B4-BE49-F238E27FC236}">
                <a16:creationId xmlns:a16="http://schemas.microsoft.com/office/drawing/2014/main" id="{380F56B0-C38F-1318-B7D9-DAE0246066B5}"/>
              </a:ext>
            </a:extLst>
          </p:cNvPr>
          <p:cNvSpPr/>
          <p:nvPr/>
        </p:nvSpPr>
        <p:spPr>
          <a:xfrm>
            <a:off x="7010400" y="2266950"/>
            <a:ext cx="1295400" cy="1752600"/>
          </a:xfrm>
          <a:prstGeom prst="roundRect">
            <a:avLst/>
          </a:prstGeom>
          <a:solidFill>
            <a:srgbClr val="F1C40F"/>
          </a:solidFill>
          <a:ln>
            <a:solidFill>
              <a:schemeClr val="accent3">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10000"/>
                  </a:schemeClr>
                </a:solidFill>
                <a:latin typeface="#9Slide01 Tieu de ngan" panose="00000800000000000000" pitchFamily="2" charset="0"/>
              </a:rPr>
              <a:t>API</a:t>
            </a:r>
          </a:p>
        </p:txBody>
      </p:sp>
      <p:cxnSp>
        <p:nvCxnSpPr>
          <p:cNvPr id="9" name="Straight Arrow Connector 8">
            <a:extLst>
              <a:ext uri="{FF2B5EF4-FFF2-40B4-BE49-F238E27FC236}">
                <a16:creationId xmlns:a16="http://schemas.microsoft.com/office/drawing/2014/main" id="{C0544B9A-D837-ABC2-D3CD-615066C8C2FA}"/>
              </a:ext>
            </a:extLst>
          </p:cNvPr>
          <p:cNvCxnSpPr>
            <a:cxnSpLocks/>
          </p:cNvCxnSpPr>
          <p:nvPr/>
        </p:nvCxnSpPr>
        <p:spPr>
          <a:xfrm>
            <a:off x="2099009" y="2762250"/>
            <a:ext cx="4911391" cy="0"/>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5622FE2-7C6E-6C0B-0174-0B4E9E712D76}"/>
              </a:ext>
            </a:extLst>
          </p:cNvPr>
          <p:cNvCxnSpPr>
            <a:cxnSpLocks/>
          </p:cNvCxnSpPr>
          <p:nvPr/>
        </p:nvCxnSpPr>
        <p:spPr>
          <a:xfrm flipH="1">
            <a:off x="2099009" y="3524250"/>
            <a:ext cx="4911391" cy="0"/>
          </a:xfrm>
          <a:prstGeom prst="straightConnector1">
            <a:avLst/>
          </a:prstGeom>
          <a:ln w="28575">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90602C-1F98-C32F-D17D-617086256E21}"/>
              </a:ext>
            </a:extLst>
          </p:cNvPr>
          <p:cNvSpPr txBox="1"/>
          <p:nvPr/>
        </p:nvSpPr>
        <p:spPr>
          <a:xfrm>
            <a:off x="2420611" y="2347466"/>
            <a:ext cx="4302781" cy="307777"/>
          </a:xfrm>
          <a:prstGeom prst="rect">
            <a:avLst/>
          </a:prstGeom>
          <a:noFill/>
        </p:spPr>
        <p:txBody>
          <a:bodyPr wrap="none" rtlCol="0">
            <a:spAutoFit/>
          </a:bodyPr>
          <a:lstStyle/>
          <a:p>
            <a:pPr algn="ctr"/>
            <a:r>
              <a:rPr lang="en-US">
                <a:latin typeface="#9Slide01 Tieu de ngan" panose="00000800000000000000" pitchFamily="2" charset="0"/>
              </a:rPr>
              <a:t>Request [GET, POST, PUT, DELETE,...] (JSON)</a:t>
            </a:r>
          </a:p>
        </p:txBody>
      </p:sp>
      <p:sp>
        <p:nvSpPr>
          <p:cNvPr id="12" name="TextBox 11">
            <a:extLst>
              <a:ext uri="{FF2B5EF4-FFF2-40B4-BE49-F238E27FC236}">
                <a16:creationId xmlns:a16="http://schemas.microsoft.com/office/drawing/2014/main" id="{CB3AA389-7EB2-7695-EAA6-25943D84CA1A}"/>
              </a:ext>
            </a:extLst>
          </p:cNvPr>
          <p:cNvSpPr txBox="1"/>
          <p:nvPr/>
        </p:nvSpPr>
        <p:spPr>
          <a:xfrm>
            <a:off x="3679769" y="3618012"/>
            <a:ext cx="1784463" cy="307777"/>
          </a:xfrm>
          <a:prstGeom prst="rect">
            <a:avLst/>
          </a:prstGeom>
          <a:noFill/>
        </p:spPr>
        <p:txBody>
          <a:bodyPr wrap="none" rtlCol="0">
            <a:spAutoFit/>
          </a:bodyPr>
          <a:lstStyle/>
          <a:p>
            <a:r>
              <a:rPr lang="en-US">
                <a:latin typeface="#9Slide01 Tieu de ngan" panose="00000800000000000000" pitchFamily="2" charset="0"/>
              </a:rPr>
              <a:t>Response (JSON)</a:t>
            </a:r>
          </a:p>
        </p:txBody>
      </p:sp>
      <p:pic>
        <p:nvPicPr>
          <p:cNvPr id="13" name="Picture 2" descr="Js, react js, logo, react, react native icon - Free download">
            <a:extLst>
              <a:ext uri="{FF2B5EF4-FFF2-40B4-BE49-F238E27FC236}">
                <a16:creationId xmlns:a16="http://schemas.microsoft.com/office/drawing/2014/main" id="{7AB4E150-631D-1F8B-3004-08F758E057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146509" y="14668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Getting started with Express.js - Keeping it simple! | Ajeet Chaulagain">
            <a:extLst>
              <a:ext uri="{FF2B5EF4-FFF2-40B4-BE49-F238E27FC236}">
                <a16:creationId xmlns:a16="http://schemas.microsoft.com/office/drawing/2014/main" id="{A3C6E0B9-D4AD-3E93-88C0-67B2B4659D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00" y="146685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5">
            <a:extLst>
              <a:ext uri="{FF2B5EF4-FFF2-40B4-BE49-F238E27FC236}">
                <a16:creationId xmlns:a16="http://schemas.microsoft.com/office/drawing/2014/main" id="{9B608D51-EC1E-8409-6976-62733AFCEE48}"/>
              </a:ext>
            </a:extLst>
          </p:cNvPr>
          <p:cNvSpPr>
            <a:spLocks noGrp="1"/>
          </p:cNvSpPr>
          <p:nvPr>
            <p:ph type="title"/>
          </p:nvPr>
        </p:nvSpPr>
        <p:spPr>
          <a:xfrm>
            <a:off x="2705100" y="361950"/>
            <a:ext cx="3733800" cy="572700"/>
          </a:xfrm>
        </p:spPr>
        <p:txBody>
          <a:bodyPr/>
          <a:lstStyle/>
          <a:p>
            <a:pPr algn="ctr"/>
            <a:r>
              <a:rPr lang="en-US" sz="2000" dirty="0">
                <a:solidFill>
                  <a:srgbClr val="002060"/>
                </a:solidFill>
              </a:rPr>
              <a:t>GIAO TIẾP FE VÀ BE QUA API</a:t>
            </a:r>
          </a:p>
        </p:txBody>
      </p:sp>
    </p:spTree>
    <p:extLst>
      <p:ext uri="{BB962C8B-B14F-4D97-AF65-F5344CB8AC3E}">
        <p14:creationId xmlns:p14="http://schemas.microsoft.com/office/powerpoint/2010/main" val="22994922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685800" y="4692952"/>
            <a:ext cx="3733800" cy="363150"/>
          </a:xfrm>
        </p:spPr>
        <p:txBody>
          <a:bodyPr/>
          <a:lstStyle/>
          <a:p>
            <a:pPr algn="ctr"/>
            <a:r>
              <a:rPr lang="en-US" sz="1200" dirty="0">
                <a:solidFill>
                  <a:schemeClr val="bg1">
                    <a:lumMod val="25000"/>
                  </a:schemeClr>
                </a:solidFill>
              </a:rPr>
              <a:t>GIAO DIỆN TRANG CHỦ</a:t>
            </a:r>
          </a:p>
        </p:txBody>
      </p:sp>
      <p:sp>
        <p:nvSpPr>
          <p:cNvPr id="2" name="Title 5">
            <a:extLst>
              <a:ext uri="{FF2B5EF4-FFF2-40B4-BE49-F238E27FC236}">
                <a16:creationId xmlns:a16="http://schemas.microsoft.com/office/drawing/2014/main" id="{A2F24F82-394F-6DC2-AAFA-632DC82D901D}"/>
              </a:ext>
            </a:extLst>
          </p:cNvPr>
          <p:cNvSpPr txBox="1">
            <a:spLocks/>
          </p:cNvSpPr>
          <p:nvPr/>
        </p:nvSpPr>
        <p:spPr>
          <a:xfrm>
            <a:off x="5029200" y="4692952"/>
            <a:ext cx="3733800" cy="363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200" dirty="0">
                <a:solidFill>
                  <a:schemeClr val="bg1">
                    <a:lumMod val="25000"/>
                  </a:schemeClr>
                </a:solidFill>
              </a:rPr>
              <a:t>GIAO DIỆN TRÌNH CHIẾU</a:t>
            </a:r>
          </a:p>
        </p:txBody>
      </p:sp>
      <p:pic>
        <p:nvPicPr>
          <p:cNvPr id="9" name="Picture 8">
            <a:extLst>
              <a:ext uri="{FF2B5EF4-FFF2-40B4-BE49-F238E27FC236}">
                <a16:creationId xmlns:a16="http://schemas.microsoft.com/office/drawing/2014/main" id="{F31101B3-3B1B-41FF-B795-B3ED873667A0}"/>
              </a:ext>
            </a:extLst>
          </p:cNvPr>
          <p:cNvPicPr>
            <a:picLocks noChangeAspect="1"/>
          </p:cNvPicPr>
          <p:nvPr/>
        </p:nvPicPr>
        <p:blipFill>
          <a:blip r:embed="rId2"/>
          <a:stretch>
            <a:fillRect/>
          </a:stretch>
        </p:blipFill>
        <p:spPr>
          <a:xfrm>
            <a:off x="1066801" y="238450"/>
            <a:ext cx="2882596" cy="4506331"/>
          </a:xfrm>
          <a:prstGeom prst="rect">
            <a:avLst/>
          </a:prstGeom>
        </p:spPr>
      </p:pic>
      <p:pic>
        <p:nvPicPr>
          <p:cNvPr id="11" name="Picture 10">
            <a:extLst>
              <a:ext uri="{FF2B5EF4-FFF2-40B4-BE49-F238E27FC236}">
                <a16:creationId xmlns:a16="http://schemas.microsoft.com/office/drawing/2014/main" id="{197FA4A6-DF4C-46F8-8692-E516FAAF2B8D}"/>
              </a:ext>
            </a:extLst>
          </p:cNvPr>
          <p:cNvPicPr>
            <a:picLocks noChangeAspect="1"/>
          </p:cNvPicPr>
          <p:nvPr/>
        </p:nvPicPr>
        <p:blipFill>
          <a:blip r:embed="rId3"/>
          <a:stretch>
            <a:fillRect/>
          </a:stretch>
        </p:blipFill>
        <p:spPr>
          <a:xfrm>
            <a:off x="5334000" y="238450"/>
            <a:ext cx="2882596" cy="4506331"/>
          </a:xfrm>
          <a:prstGeom prst="rect">
            <a:avLst/>
          </a:prstGeom>
        </p:spPr>
      </p:pic>
    </p:spTree>
    <p:extLst>
      <p:ext uri="{BB962C8B-B14F-4D97-AF65-F5344CB8AC3E}">
        <p14:creationId xmlns:p14="http://schemas.microsoft.com/office/powerpoint/2010/main" val="5081061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590800" y="4221550"/>
            <a:ext cx="3733800" cy="363150"/>
          </a:xfrm>
        </p:spPr>
        <p:txBody>
          <a:bodyPr/>
          <a:lstStyle/>
          <a:p>
            <a:pPr algn="ctr"/>
            <a:r>
              <a:rPr lang="en-US" sz="1200" dirty="0">
                <a:solidFill>
                  <a:schemeClr val="bg1">
                    <a:lumMod val="25000"/>
                  </a:schemeClr>
                </a:solidFill>
              </a:rPr>
              <a:t>GIAO DIỆN QUẢN TRỊ NGƯỜI DÙNG</a:t>
            </a:r>
          </a:p>
        </p:txBody>
      </p:sp>
      <p:pic>
        <p:nvPicPr>
          <p:cNvPr id="3" name="Picture 2">
            <a:extLst>
              <a:ext uri="{FF2B5EF4-FFF2-40B4-BE49-F238E27FC236}">
                <a16:creationId xmlns:a16="http://schemas.microsoft.com/office/drawing/2014/main" id="{F44B0D75-2339-4690-9965-924CC6DF26E3}"/>
              </a:ext>
            </a:extLst>
          </p:cNvPr>
          <p:cNvPicPr>
            <a:picLocks noChangeAspect="1"/>
          </p:cNvPicPr>
          <p:nvPr/>
        </p:nvPicPr>
        <p:blipFill>
          <a:blip r:embed="rId2"/>
          <a:stretch>
            <a:fillRect/>
          </a:stretch>
        </p:blipFill>
        <p:spPr>
          <a:xfrm>
            <a:off x="1219200" y="514350"/>
            <a:ext cx="6819134" cy="3657600"/>
          </a:xfrm>
          <a:prstGeom prst="rect">
            <a:avLst/>
          </a:prstGeom>
        </p:spPr>
      </p:pic>
    </p:spTree>
    <p:extLst>
      <p:ext uri="{BB962C8B-B14F-4D97-AF65-F5344CB8AC3E}">
        <p14:creationId xmlns:p14="http://schemas.microsoft.com/office/powerpoint/2010/main" val="22141854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3189126"/>
            <a:ext cx="4383600" cy="1385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002060"/>
                </a:solidFill>
              </a:rPr>
              <a:t>KẾT LUẬN &amp;</a:t>
            </a:r>
            <a:br>
              <a:rPr lang="en-US" sz="3600" dirty="0">
                <a:solidFill>
                  <a:srgbClr val="002060"/>
                </a:solidFill>
              </a:rPr>
            </a:br>
            <a:r>
              <a:rPr lang="en-US" sz="3600" dirty="0">
                <a:solidFill>
                  <a:srgbClr val="002060"/>
                </a:solidFill>
              </a:rPr>
              <a:t>HƯỚNG PHÁT TRIỂN</a:t>
            </a:r>
            <a:endParaRPr sz="3600" dirty="0">
              <a:solidFill>
                <a:srgbClr val="002060"/>
              </a:solidFill>
            </a:endParaRPr>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70C0"/>
                </a:solidFill>
              </a:rPr>
              <a:t>06</a:t>
            </a:r>
            <a:endParaRPr dirty="0">
              <a:solidFill>
                <a:srgbClr val="0070C0"/>
              </a:solidFill>
            </a:endParaRPr>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800350"/>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Placeholder 4">
            <a:extLst>
              <a:ext uri="{FF2B5EF4-FFF2-40B4-BE49-F238E27FC236}">
                <a16:creationId xmlns:a16="http://schemas.microsoft.com/office/drawing/2014/main" id="{87EE1D27-B1E5-490B-84D9-F784F9E31216}"/>
              </a:ext>
            </a:extLst>
          </p:cNvPr>
          <p:cNvPicPr>
            <a:picLocks noGrp="1" noChangeAspect="1"/>
          </p:cNvPicPr>
          <p:nvPr>
            <p:ph type="pic" idx="3"/>
          </p:nvPr>
        </p:nvPicPr>
        <p:blipFill>
          <a:blip r:embed="rId4"/>
          <a:srcRect l="16035" r="16035"/>
          <a:stretch>
            <a:fillRect/>
          </a:stretch>
        </p:blipFill>
        <p:spPr/>
      </p:pic>
    </p:spTree>
    <p:extLst>
      <p:ext uri="{BB962C8B-B14F-4D97-AF65-F5344CB8AC3E}">
        <p14:creationId xmlns:p14="http://schemas.microsoft.com/office/powerpoint/2010/main" val="6392655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705100" y="209550"/>
            <a:ext cx="3733800" cy="572700"/>
          </a:xfrm>
        </p:spPr>
        <p:txBody>
          <a:bodyPr/>
          <a:lstStyle/>
          <a:p>
            <a:pPr algn="ctr"/>
            <a:r>
              <a:rPr lang="en-US" sz="2000"/>
              <a:t>Kết luận &amp; Hướng phát triển</a:t>
            </a:r>
          </a:p>
        </p:txBody>
      </p:sp>
      <p:sp>
        <p:nvSpPr>
          <p:cNvPr id="3" name="Google Shape;469;p33">
            <a:extLst>
              <a:ext uri="{FF2B5EF4-FFF2-40B4-BE49-F238E27FC236}">
                <a16:creationId xmlns:a16="http://schemas.microsoft.com/office/drawing/2014/main" id="{8D6304AA-1105-B760-C12F-1DBCD89D1E90}"/>
              </a:ext>
            </a:extLst>
          </p:cNvPr>
          <p:cNvSpPr txBox="1">
            <a:spLocks/>
          </p:cNvSpPr>
          <p:nvPr/>
        </p:nvSpPr>
        <p:spPr>
          <a:xfrm>
            <a:off x="647700" y="830901"/>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Kết quả đạt được</a:t>
            </a:r>
          </a:p>
        </p:txBody>
      </p:sp>
      <p:sp>
        <p:nvSpPr>
          <p:cNvPr id="5" name="TextBox 4">
            <a:extLst>
              <a:ext uri="{FF2B5EF4-FFF2-40B4-BE49-F238E27FC236}">
                <a16:creationId xmlns:a16="http://schemas.microsoft.com/office/drawing/2014/main" id="{4B39040C-2279-5210-9B52-61BE629BBCCE}"/>
              </a:ext>
            </a:extLst>
          </p:cNvPr>
          <p:cNvSpPr txBox="1"/>
          <p:nvPr/>
        </p:nvSpPr>
        <p:spPr>
          <a:xfrm>
            <a:off x="647700" y="1283553"/>
            <a:ext cx="7848600" cy="1241815"/>
          </a:xfrm>
          <a:prstGeom prst="rect">
            <a:avLst/>
          </a:prstGeom>
          <a:noFill/>
        </p:spPr>
        <p:txBody>
          <a:bodyPr wrap="square" rtlCol="0">
            <a:spAutoFit/>
          </a:bodyPr>
          <a:lstStyle/>
          <a:p>
            <a:pPr algn="just">
              <a:lnSpc>
                <a:spcPct val="120000"/>
              </a:lnSpc>
            </a:pPr>
            <a:r>
              <a:rPr lang="en-US" sz="1600" dirty="0">
                <a:effectLst/>
                <a:latin typeface="#9Slide03 Ralewayv4020 Medium" panose="00000600000000000000" pitchFamily="2" charset="0"/>
                <a:ea typeface="Times New Roman" panose="02020603050405020304" pitchFamily="18" charset="0"/>
              </a:rPr>
              <a:t>- </a:t>
            </a:r>
            <a:r>
              <a:rPr lang="vi-VN" sz="1600" dirty="0">
                <a:effectLst/>
                <a:latin typeface="#9Slide03 Ralewayv4020 Medium" panose="00000600000000000000" pitchFamily="2" charset="0"/>
                <a:ea typeface="Times New Roman" panose="02020603050405020304" pitchFamily="18" charset="0"/>
              </a:rPr>
              <a:t>Nắm vững khái niệm, nguyên tắc, và cơ chế hoạt động của Restful API cùng với công nghệ NodeJS</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và</a:t>
            </a:r>
            <a:r>
              <a:rPr lang="en-US" sz="1600" dirty="0">
                <a:effectLst/>
                <a:latin typeface="#9Slide03 Ralewayv4020 Medium" panose="00000600000000000000" pitchFamily="2" charset="0"/>
                <a:ea typeface="Times New Roman" panose="02020603050405020304" pitchFamily="18" charset="0"/>
              </a:rPr>
              <a:t> ReactJS</a:t>
            </a:r>
            <a:r>
              <a:rPr lang="vi-VN" sz="1600" dirty="0">
                <a:effectLst/>
                <a:latin typeface="#9Slide03 Ralewayv4020 Medium" panose="00000600000000000000" pitchFamily="2" charset="0"/>
                <a:ea typeface="Times New Roman" panose="02020603050405020304" pitchFamily="18" charset="0"/>
              </a:rPr>
              <a:t>. </a:t>
            </a:r>
          </a:p>
          <a:p>
            <a:pPr algn="just">
              <a:lnSpc>
                <a:spcPct val="120000"/>
              </a:lnSpc>
            </a:pPr>
            <a:r>
              <a:rPr lang="en-US" sz="1600" dirty="0">
                <a:effectLst/>
                <a:latin typeface="#9Slide03 Ralewayv4020 Medium" panose="00000600000000000000" pitchFamily="2" charset="0"/>
                <a:ea typeface="Times New Roman" panose="02020603050405020304" pitchFamily="18" charset="0"/>
              </a:rPr>
              <a:t>- </a:t>
            </a:r>
            <a:r>
              <a:rPr lang="vi-VN" sz="1600" dirty="0">
                <a:effectLst/>
                <a:latin typeface="#9Slide03 Ralewayv4020 Medium" panose="00000600000000000000" pitchFamily="2" charset="0"/>
                <a:ea typeface="Times New Roman" panose="02020603050405020304" pitchFamily="18" charset="0"/>
              </a:rPr>
              <a:t>Áp dụng các nguyên tắc và công nghệ trên để xây dựng thành công trang web </a:t>
            </a:r>
            <a:r>
              <a:rPr lang="en-US" sz="1600" dirty="0" err="1">
                <a:effectLst/>
                <a:latin typeface="#9Slide03 Ralewayv4020 Medium" panose="00000600000000000000" pitchFamily="2" charset="0"/>
                <a:ea typeface="Times New Roman" panose="02020603050405020304" pitchFamily="18" charset="0"/>
              </a:rPr>
              <a:t>bán</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mỹ</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phẩm</a:t>
            </a:r>
            <a:r>
              <a:rPr lang="en-US" sz="1600" dirty="0">
                <a:effectLst/>
                <a:latin typeface="#9Slide03 Ralewayv4020 Medium" panose="00000600000000000000" pitchFamily="2" charset="0"/>
                <a:ea typeface="Times New Roman" panose="02020603050405020304" pitchFamily="18" charset="0"/>
              </a:rPr>
              <a:t> </a:t>
            </a:r>
            <a:r>
              <a:rPr lang="vi-VN" sz="1600" dirty="0">
                <a:effectLst/>
                <a:latin typeface="#9Slide03 Ralewayv4020 Medium" panose="00000600000000000000" pitchFamily="2" charset="0"/>
                <a:ea typeface="Times New Roman" panose="02020603050405020304" pitchFamily="18" charset="0"/>
              </a:rPr>
              <a:t>với các chức năng mà đề bài đã đặt ra.</a:t>
            </a:r>
          </a:p>
        </p:txBody>
      </p:sp>
      <p:sp>
        <p:nvSpPr>
          <p:cNvPr id="2" name="Google Shape;469;p33">
            <a:extLst>
              <a:ext uri="{FF2B5EF4-FFF2-40B4-BE49-F238E27FC236}">
                <a16:creationId xmlns:a16="http://schemas.microsoft.com/office/drawing/2014/main" id="{5229954B-C0C8-2BDF-F29C-75DE0CA2A014}"/>
              </a:ext>
            </a:extLst>
          </p:cNvPr>
          <p:cNvSpPr txBox="1">
            <a:spLocks/>
          </p:cNvSpPr>
          <p:nvPr/>
        </p:nvSpPr>
        <p:spPr>
          <a:xfrm>
            <a:off x="647700" y="2786915"/>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Hướng phát triển</a:t>
            </a:r>
          </a:p>
        </p:txBody>
      </p:sp>
      <p:sp>
        <p:nvSpPr>
          <p:cNvPr id="10" name="TextBox 9">
            <a:extLst>
              <a:ext uri="{FF2B5EF4-FFF2-40B4-BE49-F238E27FC236}">
                <a16:creationId xmlns:a16="http://schemas.microsoft.com/office/drawing/2014/main" id="{43CA3EE8-3116-6DC9-8448-E66FE8CA25D7}"/>
              </a:ext>
            </a:extLst>
          </p:cNvPr>
          <p:cNvSpPr txBox="1"/>
          <p:nvPr/>
        </p:nvSpPr>
        <p:spPr>
          <a:xfrm>
            <a:off x="647700" y="3259221"/>
            <a:ext cx="7848600" cy="1241815"/>
          </a:xfrm>
          <a:prstGeom prst="rect">
            <a:avLst/>
          </a:prstGeom>
          <a:noFill/>
        </p:spPr>
        <p:txBody>
          <a:bodyPr wrap="square" rtlCol="0">
            <a:spAutoFit/>
          </a:bodyPr>
          <a:lstStyle/>
          <a:p>
            <a:pPr algn="just">
              <a:lnSpc>
                <a:spcPct val="120000"/>
              </a:lnSpc>
            </a:pPr>
            <a:r>
              <a:rPr lang="en-US" sz="1600">
                <a:effectLst/>
                <a:latin typeface="#9Slide03 Ralewayv4020 Medium" panose="00000600000000000000" pitchFamily="2" charset="0"/>
                <a:ea typeface="Times New Roman" panose="02020603050405020304" pitchFamily="18" charset="0"/>
              </a:rPr>
              <a:t>- </a:t>
            </a:r>
            <a:r>
              <a:rPr lang="vi-VN" sz="1600">
                <a:effectLst/>
                <a:latin typeface="#9Slide03 Ralewayv4020 Medium" panose="00000600000000000000" pitchFamily="2" charset="0"/>
                <a:ea typeface="Times New Roman" panose="02020603050405020304" pitchFamily="18" charset="0"/>
              </a:rPr>
              <a:t>Cải thiện hơn nữa vấn đề bảo mật thông tin, xác thực người dùng để tránh các mối đe doạ từ bên ngoài.</a:t>
            </a:r>
          </a:p>
          <a:p>
            <a:pPr algn="just">
              <a:lnSpc>
                <a:spcPct val="120000"/>
              </a:lnSpc>
            </a:pPr>
            <a:r>
              <a:rPr lang="en-US" sz="1600">
                <a:effectLst/>
                <a:latin typeface="#9Slide03 Ralewayv4020 Medium" panose="00000600000000000000" pitchFamily="2" charset="0"/>
                <a:ea typeface="Times New Roman" panose="02020603050405020304" pitchFamily="18" charset="0"/>
              </a:rPr>
              <a:t>- </a:t>
            </a:r>
            <a:r>
              <a:rPr lang="vi-VN" sz="1600">
                <a:effectLst/>
                <a:latin typeface="#9Slide03 Ralewayv4020 Medium" panose="00000600000000000000" pitchFamily="2" charset="0"/>
                <a:ea typeface="Times New Roman" panose="02020603050405020304" pitchFamily="18" charset="0"/>
              </a:rPr>
              <a:t>Phát triển các tính năng độc đáo, tăng độ nhận diện thương hiệu, thu hút lượng người dùng ổn định.</a:t>
            </a:r>
          </a:p>
        </p:txBody>
      </p:sp>
    </p:spTree>
    <p:extLst>
      <p:ext uri="{BB962C8B-B14F-4D97-AF65-F5344CB8AC3E}">
        <p14:creationId xmlns:p14="http://schemas.microsoft.com/office/powerpoint/2010/main" val="20625365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676150"/>
            <a:ext cx="4546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THANKS</a:t>
            </a:r>
            <a:endParaRPr dirty="0">
              <a:solidFill>
                <a:srgbClr val="002060"/>
              </a:solidFill>
            </a:endParaRPr>
          </a:p>
        </p:txBody>
      </p:sp>
      <p:sp>
        <p:nvSpPr>
          <p:cNvPr id="604" name="Google Shape;604;p39"/>
          <p:cNvSpPr txBox="1">
            <a:spLocks noGrp="1"/>
          </p:cNvSpPr>
          <p:nvPr>
            <p:ph type="subTitle" idx="1"/>
          </p:nvPr>
        </p:nvSpPr>
        <p:spPr>
          <a:xfrm>
            <a:off x="2128650" y="3042675"/>
            <a:ext cx="436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2060"/>
                </a:solidFill>
              </a:rPr>
              <a:t>Demo now</a:t>
            </a:r>
            <a:endParaRPr dirty="0">
              <a:solidFill>
                <a:srgbClr val="002060"/>
              </a:solidFill>
            </a:endParaRPr>
          </a:p>
        </p:txBody>
      </p:sp>
      <p:sp>
        <p:nvSpPr>
          <p:cNvPr id="605" name="Google Shape;605;p39"/>
          <p:cNvSpPr/>
          <p:nvPr/>
        </p:nvSpPr>
        <p:spPr>
          <a:xfrm>
            <a:off x="6567156" y="304267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603450" y="310342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607" name="Google Shape;607;p39"/>
          <p:cNvGrpSpPr/>
          <p:nvPr/>
        </p:nvGrpSpPr>
        <p:grpSpPr>
          <a:xfrm>
            <a:off x="2128597" y="1676168"/>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5781875" y="1407475"/>
            <a:ext cx="1233500" cy="195749"/>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chemeClr val="bg1">
                    <a:lumMod val="25000"/>
                  </a:schemeClr>
                </a:solidFill>
              </a:rPr>
              <a:t>LÝ DO</a:t>
            </a:r>
            <a:br>
              <a:rPr lang="en-US" sz="4400" dirty="0">
                <a:solidFill>
                  <a:schemeClr val="bg1">
                    <a:lumMod val="25000"/>
                  </a:schemeClr>
                </a:solidFill>
              </a:rPr>
            </a:br>
            <a:r>
              <a:rPr lang="en-US" sz="4400" dirty="0">
                <a:solidFill>
                  <a:schemeClr val="bg1">
                    <a:lumMod val="25000"/>
                  </a:schemeClr>
                </a:solidFill>
              </a:rPr>
              <a:t>CHỌN ĐỀ TÀI</a:t>
            </a:r>
            <a:endParaRPr sz="4400" dirty="0">
              <a:solidFill>
                <a:schemeClr val="bg1">
                  <a:lumMod val="25000"/>
                </a:schemeClr>
              </a:solidFill>
            </a:endParaRPr>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50000"/>
                  </a:schemeClr>
                </a:solidFill>
              </a:rPr>
              <a:t>01</a:t>
            </a:r>
            <a:endParaRPr dirty="0">
              <a:solidFill>
                <a:schemeClr val="bg1">
                  <a:lumMod val="50000"/>
                </a:schemeClr>
              </a:solidFill>
            </a:endParaRPr>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Placeholder 9">
            <a:extLst>
              <a:ext uri="{FF2B5EF4-FFF2-40B4-BE49-F238E27FC236}">
                <a16:creationId xmlns:a16="http://schemas.microsoft.com/office/drawing/2014/main" id="{E01D8972-55D7-465B-AC6A-C7C483F634CD}"/>
              </a:ext>
            </a:extLst>
          </p:cNvPr>
          <p:cNvPicPr>
            <a:picLocks noGrp="1" noChangeAspect="1"/>
          </p:cNvPicPr>
          <p:nvPr>
            <p:ph type="pic" idx="3"/>
          </p:nvPr>
        </p:nvPicPr>
        <p:blipFill>
          <a:blip r:embed="rId4"/>
          <a:srcRect l="16035" r="16035"/>
          <a:stretch>
            <a:fillRect/>
          </a:stretch>
        </p:blipFill>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705100" y="209550"/>
            <a:ext cx="3733800" cy="572700"/>
          </a:xfrm>
        </p:spPr>
        <p:txBody>
          <a:bodyPr/>
          <a:lstStyle/>
          <a:p>
            <a:pPr algn="ctr"/>
            <a:r>
              <a:rPr lang="en-US" sz="2000" dirty="0" err="1">
                <a:solidFill>
                  <a:schemeClr val="bg1">
                    <a:lumMod val="25000"/>
                  </a:schemeClr>
                </a:solidFill>
              </a:rPr>
              <a:t>Lý</a:t>
            </a:r>
            <a:r>
              <a:rPr lang="en-US" sz="2000" dirty="0">
                <a:solidFill>
                  <a:schemeClr val="bg1">
                    <a:lumMod val="25000"/>
                  </a:schemeClr>
                </a:solidFill>
              </a:rPr>
              <a:t> do </a:t>
            </a:r>
            <a:r>
              <a:rPr lang="en-US" sz="2000" dirty="0" err="1">
                <a:solidFill>
                  <a:schemeClr val="bg1">
                    <a:lumMod val="25000"/>
                  </a:schemeClr>
                </a:solidFill>
              </a:rPr>
              <a:t>chọn</a:t>
            </a:r>
            <a:r>
              <a:rPr lang="en-US" sz="2000" dirty="0">
                <a:solidFill>
                  <a:schemeClr val="bg1">
                    <a:lumMod val="25000"/>
                  </a:schemeClr>
                </a:solidFill>
              </a:rPr>
              <a:t> </a:t>
            </a:r>
            <a:r>
              <a:rPr lang="en-US" sz="2000" dirty="0" err="1">
                <a:solidFill>
                  <a:schemeClr val="bg1">
                    <a:lumMod val="25000"/>
                  </a:schemeClr>
                </a:solidFill>
              </a:rPr>
              <a:t>đề</a:t>
            </a:r>
            <a:r>
              <a:rPr lang="en-US" sz="2000" dirty="0">
                <a:solidFill>
                  <a:schemeClr val="bg1">
                    <a:lumMod val="25000"/>
                  </a:schemeClr>
                </a:solidFill>
              </a:rPr>
              <a:t> </a:t>
            </a:r>
            <a:r>
              <a:rPr lang="en-US" sz="2000" dirty="0" err="1">
                <a:solidFill>
                  <a:schemeClr val="bg1">
                    <a:lumMod val="25000"/>
                  </a:schemeClr>
                </a:solidFill>
              </a:rPr>
              <a:t>tài</a:t>
            </a:r>
            <a:endParaRPr lang="en-US" sz="2000" dirty="0">
              <a:solidFill>
                <a:schemeClr val="bg1">
                  <a:lumMod val="25000"/>
                </a:schemeClr>
              </a:solidFill>
            </a:endParaRPr>
          </a:p>
        </p:txBody>
      </p:sp>
      <p:sp>
        <p:nvSpPr>
          <p:cNvPr id="3" name="Google Shape;469;p33">
            <a:extLst>
              <a:ext uri="{FF2B5EF4-FFF2-40B4-BE49-F238E27FC236}">
                <a16:creationId xmlns:a16="http://schemas.microsoft.com/office/drawing/2014/main" id="{8D6304AA-1105-B760-C12F-1DBCD89D1E90}"/>
              </a:ext>
            </a:extLst>
          </p:cNvPr>
          <p:cNvSpPr txBox="1">
            <a:spLocks/>
          </p:cNvSpPr>
          <p:nvPr/>
        </p:nvSpPr>
        <p:spPr>
          <a:xfrm>
            <a:off x="647700" y="830901"/>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Muốn tìm hiểu và nắm vững Restful API</a:t>
            </a:r>
          </a:p>
        </p:txBody>
      </p:sp>
      <p:sp>
        <p:nvSpPr>
          <p:cNvPr id="4" name="Google Shape;469;p33">
            <a:extLst>
              <a:ext uri="{FF2B5EF4-FFF2-40B4-BE49-F238E27FC236}">
                <a16:creationId xmlns:a16="http://schemas.microsoft.com/office/drawing/2014/main" id="{836783CE-0BA1-E204-36B4-582CE78D7700}"/>
              </a:ext>
            </a:extLst>
          </p:cNvPr>
          <p:cNvSpPr txBox="1">
            <a:spLocks/>
          </p:cNvSpPr>
          <p:nvPr/>
        </p:nvSpPr>
        <p:spPr>
          <a:xfrm>
            <a:off x="647700" y="2365375"/>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a:solidFill>
                  <a:sysClr val="windowText" lastClr="000000"/>
                </a:solidFill>
                <a:latin typeface="#9Slide03 Ralewayv4020 Medium" panose="00000600000000000000" pitchFamily="2" charset="0"/>
              </a:rPr>
              <a:t>Tìm hiểu về NodeJS</a:t>
            </a:r>
          </a:p>
        </p:txBody>
      </p:sp>
      <p:sp>
        <p:nvSpPr>
          <p:cNvPr id="5" name="TextBox 4">
            <a:extLst>
              <a:ext uri="{FF2B5EF4-FFF2-40B4-BE49-F238E27FC236}">
                <a16:creationId xmlns:a16="http://schemas.microsoft.com/office/drawing/2014/main" id="{4B39040C-2279-5210-9B52-61BE629BBCCE}"/>
              </a:ext>
            </a:extLst>
          </p:cNvPr>
          <p:cNvSpPr txBox="1"/>
          <p:nvPr/>
        </p:nvSpPr>
        <p:spPr>
          <a:xfrm>
            <a:off x="647700" y="1283553"/>
            <a:ext cx="7848600" cy="830997"/>
          </a:xfrm>
          <a:prstGeom prst="rect">
            <a:avLst/>
          </a:prstGeom>
          <a:noFill/>
        </p:spPr>
        <p:txBody>
          <a:bodyPr wrap="square" rtlCol="0">
            <a:spAutoFit/>
          </a:bodyPr>
          <a:lstStyle/>
          <a:p>
            <a:pPr algn="just"/>
            <a:r>
              <a:rPr lang="en-US" sz="1600">
                <a:effectLst/>
                <a:latin typeface="#9Slide03 Ralewayv4020 Medium" panose="00000600000000000000" pitchFamily="2" charset="0"/>
                <a:ea typeface="Times New Roman" panose="02020603050405020304" pitchFamily="18" charset="0"/>
              </a:rPr>
              <a:t>Restful API đã trở nên cực kỳ phổ biến trong các ứng dụng web. Việc hiểu rõ và nắm vững các kiến thức đó là điều hết sức cần thiết khi chúng ta đang sống trong một thế giới công nghệ luôn thay đổi từng ngày.</a:t>
            </a:r>
            <a:endParaRPr lang="en-US" sz="1200">
              <a:latin typeface="#9Slide03 Ralewayv4020 Medium" panose="00000600000000000000" pitchFamily="2" charset="0"/>
            </a:endParaRPr>
          </a:p>
        </p:txBody>
      </p:sp>
      <p:sp>
        <p:nvSpPr>
          <p:cNvPr id="7" name="TextBox 6">
            <a:extLst>
              <a:ext uri="{FF2B5EF4-FFF2-40B4-BE49-F238E27FC236}">
                <a16:creationId xmlns:a16="http://schemas.microsoft.com/office/drawing/2014/main" id="{157C8717-F6BF-B27C-274E-57B446E0D163}"/>
              </a:ext>
            </a:extLst>
          </p:cNvPr>
          <p:cNvSpPr txBox="1"/>
          <p:nvPr/>
        </p:nvSpPr>
        <p:spPr>
          <a:xfrm>
            <a:off x="647700" y="2812014"/>
            <a:ext cx="7848600" cy="584775"/>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NodeJS cùng với thư viện ExpressJS là một sự lựa chọn tuyệt vời để bắt đầu tìm hiểu về Restful API.</a:t>
            </a:r>
            <a:endParaRPr lang="en-US" sz="1200">
              <a:latin typeface="#9Slide03 Ralewayv4020 Medium" panose="00000600000000000000" pitchFamily="2" charset="0"/>
            </a:endParaRPr>
          </a:p>
        </p:txBody>
      </p:sp>
      <p:sp>
        <p:nvSpPr>
          <p:cNvPr id="8" name="Google Shape;469;p33">
            <a:extLst>
              <a:ext uri="{FF2B5EF4-FFF2-40B4-BE49-F238E27FC236}">
                <a16:creationId xmlns:a16="http://schemas.microsoft.com/office/drawing/2014/main" id="{614D6914-6AFB-36BB-68FA-DB57B8D62CE5}"/>
              </a:ext>
            </a:extLst>
          </p:cNvPr>
          <p:cNvSpPr txBox="1">
            <a:spLocks/>
          </p:cNvSpPr>
          <p:nvPr/>
        </p:nvSpPr>
        <p:spPr>
          <a:xfrm>
            <a:off x="647700" y="3581210"/>
            <a:ext cx="7848600" cy="412750"/>
          </a:xfrm>
          <a:prstGeom prst="rect">
            <a:avLst/>
          </a:prstGeom>
          <a:solidFill>
            <a:schemeClr val="tx1">
              <a:lumMod val="20000"/>
              <a:lumOff val="80000"/>
            </a:schemeClr>
          </a:solidFill>
          <a:ln>
            <a:solidFill>
              <a:schemeClr val="accent3">
                <a:lumMod val="7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US" sz="1400" dirty="0" err="1">
                <a:solidFill>
                  <a:sysClr val="windowText" lastClr="000000"/>
                </a:solidFill>
                <a:latin typeface="#9Slide03 Ralewayv4020 Medium" panose="00000600000000000000" pitchFamily="2" charset="0"/>
              </a:rPr>
              <a:t>Nhu</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cầu</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về</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một</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trang</a:t>
            </a:r>
            <a:r>
              <a:rPr lang="en-US" sz="1400" dirty="0">
                <a:solidFill>
                  <a:sysClr val="windowText" lastClr="000000"/>
                </a:solidFill>
                <a:latin typeface="#9Slide03 Ralewayv4020 Medium" panose="00000600000000000000" pitchFamily="2" charset="0"/>
              </a:rPr>
              <a:t> web </a:t>
            </a:r>
            <a:r>
              <a:rPr lang="en-US" sz="1400" dirty="0" err="1">
                <a:solidFill>
                  <a:sysClr val="windowText" lastClr="000000"/>
                </a:solidFill>
                <a:latin typeface="#9Slide03 Ralewayv4020 Medium" panose="00000600000000000000" pitchFamily="2" charset="0"/>
              </a:rPr>
              <a:t>bán</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mỹ</a:t>
            </a:r>
            <a:r>
              <a:rPr lang="en-US" sz="1400" dirty="0">
                <a:solidFill>
                  <a:sysClr val="windowText" lastClr="000000"/>
                </a:solidFill>
                <a:latin typeface="#9Slide03 Ralewayv4020 Medium" panose="00000600000000000000" pitchFamily="2" charset="0"/>
              </a:rPr>
              <a:t> </a:t>
            </a:r>
            <a:r>
              <a:rPr lang="en-US" sz="1400" dirty="0" err="1">
                <a:solidFill>
                  <a:sysClr val="windowText" lastClr="000000"/>
                </a:solidFill>
                <a:latin typeface="#9Slide03 Ralewayv4020 Medium" panose="00000600000000000000" pitchFamily="2" charset="0"/>
              </a:rPr>
              <a:t>phẩm</a:t>
            </a:r>
            <a:endParaRPr lang="en-US" sz="1400" dirty="0">
              <a:solidFill>
                <a:sysClr val="windowText" lastClr="000000"/>
              </a:solidFill>
              <a:latin typeface="#9Slide03 Ralewayv4020 Medium" panose="00000600000000000000" pitchFamily="2" charset="0"/>
            </a:endParaRPr>
          </a:p>
        </p:txBody>
      </p:sp>
      <p:sp>
        <p:nvSpPr>
          <p:cNvPr id="9" name="TextBox 8">
            <a:extLst>
              <a:ext uri="{FF2B5EF4-FFF2-40B4-BE49-F238E27FC236}">
                <a16:creationId xmlns:a16="http://schemas.microsoft.com/office/drawing/2014/main" id="{B246F6CD-6FE7-3476-AD66-CA20C6132BEB}"/>
              </a:ext>
            </a:extLst>
          </p:cNvPr>
          <p:cNvSpPr txBox="1"/>
          <p:nvPr/>
        </p:nvSpPr>
        <p:spPr>
          <a:xfrm>
            <a:off x="647700" y="4020211"/>
            <a:ext cx="7848600" cy="584775"/>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Không chỉ cần phải đáp ứng được các chức năng cần thiết, mà phải có ngôn ngữ thiết kế phù hợp, bắt mắt, thân thiện, dể dàng trong việc trải nghiệm và sử dụng.</a:t>
            </a:r>
            <a:endParaRPr lang="en-US" sz="1200">
              <a:latin typeface="#9Slide03 Ralewayv4020 Medium" panose="00000600000000000000" pitchFamily="2" charset="0"/>
            </a:endParaRPr>
          </a:p>
        </p:txBody>
      </p:sp>
    </p:spTree>
    <p:extLst>
      <p:ext uri="{BB962C8B-B14F-4D97-AF65-F5344CB8AC3E}">
        <p14:creationId xmlns:p14="http://schemas.microsoft.com/office/powerpoint/2010/main" val="17340969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401FD-F757-4975-CE87-CB5BEEF191D9}"/>
              </a:ext>
            </a:extLst>
          </p:cNvPr>
          <p:cNvSpPr>
            <a:spLocks noGrp="1"/>
          </p:cNvSpPr>
          <p:nvPr>
            <p:ph type="title"/>
          </p:nvPr>
        </p:nvSpPr>
        <p:spPr>
          <a:xfrm>
            <a:off x="2705100" y="361950"/>
            <a:ext cx="3733800" cy="572700"/>
          </a:xfrm>
        </p:spPr>
        <p:txBody>
          <a:bodyPr/>
          <a:lstStyle/>
          <a:p>
            <a:pPr algn="ctr"/>
            <a:r>
              <a:rPr lang="en-US" sz="2000" dirty="0" err="1">
                <a:solidFill>
                  <a:schemeClr val="bg1">
                    <a:lumMod val="25000"/>
                  </a:schemeClr>
                </a:solidFill>
              </a:rPr>
              <a:t>Mục</a:t>
            </a:r>
            <a:r>
              <a:rPr lang="en-US" sz="2000" dirty="0">
                <a:solidFill>
                  <a:schemeClr val="bg1">
                    <a:lumMod val="25000"/>
                  </a:schemeClr>
                </a:solidFill>
              </a:rPr>
              <a:t> </a:t>
            </a:r>
            <a:r>
              <a:rPr lang="en-US" sz="2000" dirty="0" err="1">
                <a:solidFill>
                  <a:schemeClr val="bg1">
                    <a:lumMod val="25000"/>
                  </a:schemeClr>
                </a:solidFill>
              </a:rPr>
              <a:t>đích</a:t>
            </a:r>
            <a:r>
              <a:rPr lang="en-US" sz="2000" dirty="0">
                <a:solidFill>
                  <a:schemeClr val="bg1">
                    <a:lumMod val="25000"/>
                  </a:schemeClr>
                </a:solidFill>
              </a:rPr>
              <a:t> </a:t>
            </a:r>
            <a:r>
              <a:rPr lang="en-US" sz="2000" dirty="0" err="1">
                <a:solidFill>
                  <a:schemeClr val="bg1">
                    <a:lumMod val="25000"/>
                  </a:schemeClr>
                </a:solidFill>
              </a:rPr>
              <a:t>nghiên</a:t>
            </a:r>
            <a:r>
              <a:rPr lang="en-US" sz="2000" dirty="0">
                <a:solidFill>
                  <a:schemeClr val="bg1">
                    <a:lumMod val="25000"/>
                  </a:schemeClr>
                </a:solidFill>
              </a:rPr>
              <a:t> </a:t>
            </a:r>
            <a:r>
              <a:rPr lang="en-US" sz="2000" dirty="0" err="1">
                <a:solidFill>
                  <a:schemeClr val="bg1">
                    <a:lumMod val="25000"/>
                  </a:schemeClr>
                </a:solidFill>
              </a:rPr>
              <a:t>cứu</a:t>
            </a:r>
            <a:endParaRPr lang="en-US" sz="2000" dirty="0">
              <a:solidFill>
                <a:schemeClr val="bg1">
                  <a:lumMod val="25000"/>
                </a:schemeClr>
              </a:solidFill>
            </a:endParaRPr>
          </a:p>
        </p:txBody>
      </p:sp>
      <p:sp>
        <p:nvSpPr>
          <p:cNvPr id="5" name="TextBox 4">
            <a:extLst>
              <a:ext uri="{FF2B5EF4-FFF2-40B4-BE49-F238E27FC236}">
                <a16:creationId xmlns:a16="http://schemas.microsoft.com/office/drawing/2014/main" id="{4B39040C-2279-5210-9B52-61BE629BBCCE}"/>
              </a:ext>
            </a:extLst>
          </p:cNvPr>
          <p:cNvSpPr txBox="1"/>
          <p:nvPr/>
        </p:nvSpPr>
        <p:spPr>
          <a:xfrm>
            <a:off x="914400" y="819150"/>
            <a:ext cx="7315200" cy="584775"/>
          </a:xfrm>
          <a:prstGeom prst="rect">
            <a:avLst/>
          </a:prstGeom>
          <a:noFill/>
        </p:spPr>
        <p:txBody>
          <a:bodyPr wrap="square" rtlCol="0">
            <a:spAutoFit/>
          </a:bodyPr>
          <a:lstStyle/>
          <a:p>
            <a:pPr algn="just"/>
            <a:r>
              <a:rPr lang="en-US" sz="1600" dirty="0" err="1">
                <a:effectLst/>
                <a:latin typeface="#9Slide03 Ralewayv4020 Medium" panose="00000600000000000000" pitchFamily="2" charset="0"/>
                <a:ea typeface="Times New Roman" panose="02020603050405020304" pitchFamily="18" charset="0"/>
              </a:rPr>
              <a:t>Hiểu</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rõ</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về</a:t>
            </a:r>
            <a:r>
              <a:rPr lang="en-US" sz="1600" dirty="0">
                <a:effectLst/>
                <a:latin typeface="#9Slide03 Ralewayv4020 Medium" panose="00000600000000000000" pitchFamily="2" charset="0"/>
                <a:ea typeface="Times New Roman" panose="02020603050405020304" pitchFamily="18" charset="0"/>
              </a:rPr>
              <a:t> NodeJS, ReactJS, Restful API </a:t>
            </a:r>
            <a:r>
              <a:rPr lang="en-US" sz="1600" dirty="0" err="1">
                <a:effectLst/>
                <a:latin typeface="#9Slide03 Ralewayv4020 Medium" panose="00000600000000000000" pitchFamily="2" charset="0"/>
                <a:ea typeface="Times New Roman" panose="02020603050405020304" pitchFamily="18" charset="0"/>
              </a:rPr>
              <a:t>và</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ứng</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dụng</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chúng</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để</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xây</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dựng</a:t>
            </a:r>
            <a:r>
              <a:rPr lang="en-US" sz="1600" dirty="0">
                <a:effectLst/>
                <a:latin typeface="#9Slide03 Ralewayv4020 Medium" panose="00000600000000000000" pitchFamily="2" charset="0"/>
                <a:ea typeface="Times New Roman" panose="02020603050405020304" pitchFamily="18" charset="0"/>
              </a:rPr>
              <a:t> website </a:t>
            </a:r>
            <a:r>
              <a:rPr lang="en-US" sz="1600" dirty="0" err="1">
                <a:effectLst/>
                <a:latin typeface="#9Slide03 Ralewayv4020 Medium" panose="00000600000000000000" pitchFamily="2" charset="0"/>
                <a:ea typeface="Times New Roman" panose="02020603050405020304" pitchFamily="18" charset="0"/>
              </a:rPr>
              <a:t>bán</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mỹ</a:t>
            </a:r>
            <a:r>
              <a:rPr lang="en-US" sz="1600" dirty="0">
                <a:effectLst/>
                <a:latin typeface="#9Slide03 Ralewayv4020 Medium" panose="00000600000000000000" pitchFamily="2" charset="0"/>
                <a:ea typeface="Times New Roman" panose="02020603050405020304" pitchFamily="18" charset="0"/>
              </a:rPr>
              <a:t> </a:t>
            </a:r>
            <a:r>
              <a:rPr lang="en-US" sz="1600" dirty="0" err="1">
                <a:effectLst/>
                <a:latin typeface="#9Slide03 Ralewayv4020 Medium" panose="00000600000000000000" pitchFamily="2" charset="0"/>
                <a:ea typeface="Times New Roman" panose="02020603050405020304" pitchFamily="18" charset="0"/>
              </a:rPr>
              <a:t>phẩm</a:t>
            </a:r>
            <a:r>
              <a:rPr lang="en-US" sz="1600" dirty="0">
                <a:effectLst/>
                <a:latin typeface="#9Slide03 Ralewayv4020 Medium" panose="00000600000000000000" pitchFamily="2" charset="0"/>
                <a:ea typeface="Times New Roman" panose="02020603050405020304" pitchFamily="18" charset="0"/>
              </a:rPr>
              <a:t>.</a:t>
            </a:r>
            <a:endParaRPr lang="en-US" sz="1200" dirty="0">
              <a:latin typeface="#9Slide03 Ralewayv4020 Medium" panose="00000600000000000000" pitchFamily="2" charset="0"/>
            </a:endParaRPr>
          </a:p>
        </p:txBody>
      </p:sp>
      <p:sp>
        <p:nvSpPr>
          <p:cNvPr id="2" name="Title 5">
            <a:extLst>
              <a:ext uri="{FF2B5EF4-FFF2-40B4-BE49-F238E27FC236}">
                <a16:creationId xmlns:a16="http://schemas.microsoft.com/office/drawing/2014/main" id="{0E0473B9-CC58-A9F2-1858-8D2DD7C1DA6D}"/>
              </a:ext>
            </a:extLst>
          </p:cNvPr>
          <p:cNvSpPr txBox="1">
            <a:spLocks/>
          </p:cNvSpPr>
          <p:nvPr/>
        </p:nvSpPr>
        <p:spPr>
          <a:xfrm>
            <a:off x="2705100" y="1861125"/>
            <a:ext cx="373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2000" dirty="0" err="1">
                <a:solidFill>
                  <a:schemeClr val="bg1">
                    <a:lumMod val="25000"/>
                  </a:schemeClr>
                </a:solidFill>
              </a:rPr>
              <a:t>Đối</a:t>
            </a:r>
            <a:r>
              <a:rPr lang="en-US" sz="2000" dirty="0">
                <a:solidFill>
                  <a:schemeClr val="bg1">
                    <a:lumMod val="25000"/>
                  </a:schemeClr>
                </a:solidFill>
              </a:rPr>
              <a:t> </a:t>
            </a:r>
            <a:r>
              <a:rPr lang="en-US" sz="2000" dirty="0" err="1">
                <a:solidFill>
                  <a:schemeClr val="bg1">
                    <a:lumMod val="25000"/>
                  </a:schemeClr>
                </a:solidFill>
              </a:rPr>
              <a:t>tượng</a:t>
            </a:r>
            <a:r>
              <a:rPr lang="en-US" sz="2000" dirty="0">
                <a:solidFill>
                  <a:schemeClr val="bg1">
                    <a:lumMod val="25000"/>
                  </a:schemeClr>
                </a:solidFill>
              </a:rPr>
              <a:t> </a:t>
            </a:r>
            <a:r>
              <a:rPr lang="en-US" sz="2000" dirty="0" err="1">
                <a:solidFill>
                  <a:schemeClr val="bg1">
                    <a:lumMod val="25000"/>
                  </a:schemeClr>
                </a:solidFill>
              </a:rPr>
              <a:t>nghiên</a:t>
            </a:r>
            <a:r>
              <a:rPr lang="en-US" sz="2000" dirty="0">
                <a:solidFill>
                  <a:schemeClr val="bg1">
                    <a:lumMod val="25000"/>
                  </a:schemeClr>
                </a:solidFill>
              </a:rPr>
              <a:t> </a:t>
            </a:r>
            <a:r>
              <a:rPr lang="en-US" sz="2000" dirty="0" err="1">
                <a:solidFill>
                  <a:schemeClr val="bg1">
                    <a:lumMod val="25000"/>
                  </a:schemeClr>
                </a:solidFill>
              </a:rPr>
              <a:t>cứu</a:t>
            </a:r>
            <a:endParaRPr lang="en-US" sz="2000" dirty="0">
              <a:solidFill>
                <a:schemeClr val="bg1">
                  <a:lumMod val="25000"/>
                </a:schemeClr>
              </a:solidFill>
            </a:endParaRPr>
          </a:p>
        </p:txBody>
      </p:sp>
      <p:pic>
        <p:nvPicPr>
          <p:cNvPr id="10" name="Picture 2">
            <a:extLst>
              <a:ext uri="{FF2B5EF4-FFF2-40B4-BE49-F238E27FC236}">
                <a16:creationId xmlns:a16="http://schemas.microsoft.com/office/drawing/2014/main" id="{BDE1F85D-9DDA-3950-C5C0-716B9D0E4E5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73131" y="2600606"/>
            <a:ext cx="491424" cy="4273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5A4946A-B5D8-6A9E-D5DA-711196EA93EF}"/>
              </a:ext>
            </a:extLst>
          </p:cNvPr>
          <p:cNvPicPr>
            <a:picLocks noChangeAspect="1"/>
          </p:cNvPicPr>
          <p:nvPr/>
        </p:nvPicPr>
        <p:blipFill>
          <a:blip r:embed="rId5"/>
          <a:stretch>
            <a:fillRect/>
          </a:stretch>
        </p:blipFill>
        <p:spPr>
          <a:xfrm>
            <a:off x="3095926" y="2677914"/>
            <a:ext cx="1300500" cy="350018"/>
          </a:xfrm>
          <a:prstGeom prst="rect">
            <a:avLst/>
          </a:prstGeom>
        </p:spPr>
      </p:pic>
      <p:pic>
        <p:nvPicPr>
          <p:cNvPr id="12" name="Picture 4" descr="Getting started with Express.js - Keeping it simple! | Ajeet Chaulagain">
            <a:extLst>
              <a:ext uri="{FF2B5EF4-FFF2-40B4-BE49-F238E27FC236}">
                <a16:creationId xmlns:a16="http://schemas.microsoft.com/office/drawing/2014/main" id="{BBBFEC7A-CCDC-0706-F8D4-ABD260AE26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0355" y="2665967"/>
            <a:ext cx="450115" cy="45011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a:extLst>
              <a:ext uri="{FF2B5EF4-FFF2-40B4-BE49-F238E27FC236}">
                <a16:creationId xmlns:a16="http://schemas.microsoft.com/office/drawing/2014/main" id="{7449FA88-A150-DFCA-D30B-A0956CDB2E5B}"/>
              </a:ext>
            </a:extLst>
          </p:cNvPr>
          <p:cNvSpPr txBox="1">
            <a:spLocks/>
          </p:cNvSpPr>
          <p:nvPr/>
        </p:nvSpPr>
        <p:spPr>
          <a:xfrm>
            <a:off x="533400" y="2571750"/>
            <a:ext cx="182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pPr algn="ctr"/>
            <a:r>
              <a:rPr lang="en-US" sz="1800">
                <a:solidFill>
                  <a:srgbClr val="002060"/>
                </a:solidFill>
                <a:latin typeface="#9Slide03 Ralewayv4020 Black" panose="00000A00000000000000" pitchFamily="2" charset="0"/>
              </a:rPr>
              <a:t>RESTFUL API</a:t>
            </a:r>
          </a:p>
          <a:p>
            <a:pPr algn="ctr"/>
            <a:r>
              <a:rPr lang="en-US" sz="1800">
                <a:solidFill>
                  <a:srgbClr val="002060"/>
                </a:solidFill>
                <a:latin typeface="#9Slide03 Ralewayv4020 Black" panose="00000A00000000000000" pitchFamily="2" charset="0"/>
              </a:rPr>
              <a:t>+ AUTH</a:t>
            </a:r>
          </a:p>
        </p:txBody>
      </p:sp>
      <p:sp>
        <p:nvSpPr>
          <p:cNvPr id="16" name="TextBox 15">
            <a:extLst>
              <a:ext uri="{FF2B5EF4-FFF2-40B4-BE49-F238E27FC236}">
                <a16:creationId xmlns:a16="http://schemas.microsoft.com/office/drawing/2014/main" id="{D07AB504-DCB1-296F-CD58-BF0A3BCD868B}"/>
              </a:ext>
            </a:extLst>
          </p:cNvPr>
          <p:cNvSpPr txBox="1"/>
          <p:nvPr/>
        </p:nvSpPr>
        <p:spPr>
          <a:xfrm>
            <a:off x="2673818" y="3332798"/>
            <a:ext cx="2725258" cy="523220"/>
          </a:xfrm>
          <a:prstGeom prst="rect">
            <a:avLst/>
          </a:prstGeom>
          <a:noFill/>
        </p:spPr>
        <p:txBody>
          <a:bodyPr wrap="square" rtlCol="0">
            <a:spAutoFit/>
          </a:bodyPr>
          <a:lstStyle/>
          <a:p>
            <a:pPr algn="ctr"/>
            <a:r>
              <a:rPr lang="en-US">
                <a:effectLst/>
                <a:latin typeface="#9Slide03 Ralewayv4020 Medium" panose="00000600000000000000" pitchFamily="2" charset="0"/>
                <a:ea typeface="Times New Roman" panose="02020603050405020304" pitchFamily="18" charset="0"/>
              </a:rPr>
              <a:t>NodeJS và</a:t>
            </a:r>
          </a:p>
          <a:p>
            <a:pPr algn="ctr"/>
            <a:r>
              <a:rPr lang="en-US">
                <a:effectLst/>
                <a:latin typeface="#9Slide03 Ralewayv4020 Medium" panose="00000600000000000000" pitchFamily="2" charset="0"/>
                <a:ea typeface="Times New Roman" panose="02020603050405020304" pitchFamily="18" charset="0"/>
              </a:rPr>
              <a:t>thư viện ExpressJS</a:t>
            </a:r>
            <a:endParaRPr lang="en-US" sz="1100">
              <a:latin typeface="#9Slide03 Ralewayv4020 Medium" panose="00000600000000000000" pitchFamily="2" charset="0"/>
            </a:endParaRPr>
          </a:p>
        </p:txBody>
      </p:sp>
      <p:sp>
        <p:nvSpPr>
          <p:cNvPr id="17" name="TextBox 16">
            <a:extLst>
              <a:ext uri="{FF2B5EF4-FFF2-40B4-BE49-F238E27FC236}">
                <a16:creationId xmlns:a16="http://schemas.microsoft.com/office/drawing/2014/main" id="{9F878080-0F30-273D-1BCA-332CD0E506F9}"/>
              </a:ext>
            </a:extLst>
          </p:cNvPr>
          <p:cNvSpPr txBox="1"/>
          <p:nvPr/>
        </p:nvSpPr>
        <p:spPr>
          <a:xfrm>
            <a:off x="5562600" y="3332798"/>
            <a:ext cx="1484618" cy="523220"/>
          </a:xfrm>
          <a:prstGeom prst="rect">
            <a:avLst/>
          </a:prstGeom>
          <a:noFill/>
        </p:spPr>
        <p:txBody>
          <a:bodyPr wrap="square" rtlCol="0">
            <a:spAutoFit/>
          </a:bodyPr>
          <a:lstStyle/>
          <a:p>
            <a:pPr algn="ctr"/>
            <a:r>
              <a:rPr lang="en-US" dirty="0" err="1">
                <a:latin typeface="#9Slide03 Ralewayv4020 Medium" panose="00000600000000000000" pitchFamily="2" charset="0"/>
                <a:ea typeface="Times New Roman" panose="02020603050405020304" pitchFamily="18" charset="0"/>
              </a:rPr>
              <a:t>Cơ</a:t>
            </a:r>
            <a:r>
              <a:rPr lang="en-US" dirty="0">
                <a:latin typeface="#9Slide03 Ralewayv4020 Medium" panose="00000600000000000000" pitchFamily="2" charset="0"/>
                <a:ea typeface="Times New Roman" panose="02020603050405020304" pitchFamily="18" charset="0"/>
              </a:rPr>
              <a:t> </a:t>
            </a:r>
            <a:r>
              <a:rPr lang="en-US" dirty="0" err="1">
                <a:latin typeface="#9Slide03 Ralewayv4020 Medium" panose="00000600000000000000" pitchFamily="2" charset="0"/>
                <a:ea typeface="Times New Roman" panose="02020603050405020304" pitchFamily="18" charset="0"/>
              </a:rPr>
              <a:t>sở</a:t>
            </a:r>
            <a:r>
              <a:rPr lang="en-US" dirty="0">
                <a:latin typeface="#9Slide03 Ralewayv4020 Medium" panose="00000600000000000000" pitchFamily="2" charset="0"/>
                <a:ea typeface="Times New Roman" panose="02020603050405020304" pitchFamily="18" charset="0"/>
              </a:rPr>
              <a:t> </a:t>
            </a:r>
            <a:r>
              <a:rPr lang="en-US" dirty="0" err="1">
                <a:latin typeface="#9Slide03 Ralewayv4020 Medium" panose="00000600000000000000" pitchFamily="2" charset="0"/>
                <a:ea typeface="Times New Roman" panose="02020603050405020304" pitchFamily="18" charset="0"/>
              </a:rPr>
              <a:t>dữ</a:t>
            </a:r>
            <a:r>
              <a:rPr lang="en-US" dirty="0">
                <a:latin typeface="#9Slide03 Ralewayv4020 Medium" panose="00000600000000000000" pitchFamily="2" charset="0"/>
                <a:ea typeface="Times New Roman" panose="02020603050405020304" pitchFamily="18" charset="0"/>
              </a:rPr>
              <a:t> </a:t>
            </a:r>
            <a:r>
              <a:rPr lang="en-US" dirty="0" err="1">
                <a:latin typeface="#9Slide03 Ralewayv4020 Medium" panose="00000600000000000000" pitchFamily="2" charset="0"/>
                <a:ea typeface="Times New Roman" panose="02020603050405020304" pitchFamily="18" charset="0"/>
              </a:rPr>
              <a:t>liệu</a:t>
            </a:r>
            <a:endParaRPr lang="en-US" dirty="0">
              <a:latin typeface="#9Slide03 Ralewayv4020 Medium" panose="00000600000000000000" pitchFamily="2" charset="0"/>
              <a:ea typeface="Times New Roman" panose="02020603050405020304" pitchFamily="18" charset="0"/>
            </a:endParaRPr>
          </a:p>
          <a:p>
            <a:pPr algn="ctr"/>
            <a:r>
              <a:rPr lang="en-US" dirty="0">
                <a:effectLst/>
                <a:latin typeface="#9Slide03 Ralewayv4020 Medium" panose="00000600000000000000" pitchFamily="2" charset="0"/>
                <a:ea typeface="Times New Roman" panose="02020603050405020304" pitchFamily="18" charset="0"/>
              </a:rPr>
              <a:t>MySQL</a:t>
            </a:r>
            <a:endParaRPr lang="en-US" sz="1100" dirty="0">
              <a:latin typeface="#9Slide03 Ralewayv4020 Medium" panose="00000600000000000000" pitchFamily="2" charset="0"/>
            </a:endParaRPr>
          </a:p>
        </p:txBody>
      </p:sp>
      <p:sp>
        <p:nvSpPr>
          <p:cNvPr id="18" name="TextBox 17">
            <a:extLst>
              <a:ext uri="{FF2B5EF4-FFF2-40B4-BE49-F238E27FC236}">
                <a16:creationId xmlns:a16="http://schemas.microsoft.com/office/drawing/2014/main" id="{53473A68-17B5-C8F1-2020-A695B0CF9095}"/>
              </a:ext>
            </a:extLst>
          </p:cNvPr>
          <p:cNvSpPr txBox="1"/>
          <p:nvPr/>
        </p:nvSpPr>
        <p:spPr>
          <a:xfrm>
            <a:off x="7176534" y="3332798"/>
            <a:ext cx="1484618" cy="523220"/>
          </a:xfrm>
          <a:prstGeom prst="rect">
            <a:avLst/>
          </a:prstGeom>
          <a:noFill/>
        </p:spPr>
        <p:txBody>
          <a:bodyPr wrap="square" rtlCol="0">
            <a:spAutoFit/>
          </a:bodyPr>
          <a:lstStyle/>
          <a:p>
            <a:pPr algn="ctr"/>
            <a:r>
              <a:rPr lang="en-US">
                <a:latin typeface="#9Slide03 Ralewayv4020 Medium" panose="00000600000000000000" pitchFamily="2" charset="0"/>
                <a:ea typeface="Times New Roman" panose="02020603050405020304" pitchFamily="18" charset="0"/>
              </a:rPr>
              <a:t>Framework ReactJS</a:t>
            </a:r>
            <a:endParaRPr lang="en-US" sz="1100">
              <a:latin typeface="#9Slide03 Ralewayv4020 Medium" panose="00000600000000000000" pitchFamily="2" charset="0"/>
              <a:ea typeface="Times New Roman" panose="02020603050405020304" pitchFamily="18" charset="0"/>
            </a:endParaRPr>
          </a:p>
        </p:txBody>
      </p:sp>
      <p:sp>
        <p:nvSpPr>
          <p:cNvPr id="19" name="TextBox 18">
            <a:extLst>
              <a:ext uri="{FF2B5EF4-FFF2-40B4-BE49-F238E27FC236}">
                <a16:creationId xmlns:a16="http://schemas.microsoft.com/office/drawing/2014/main" id="{AD362A16-6E66-2153-F3C2-CCA7106C1799}"/>
              </a:ext>
            </a:extLst>
          </p:cNvPr>
          <p:cNvSpPr txBox="1"/>
          <p:nvPr/>
        </p:nvSpPr>
        <p:spPr>
          <a:xfrm>
            <a:off x="113578" y="3332798"/>
            <a:ext cx="2725258" cy="523220"/>
          </a:xfrm>
          <a:prstGeom prst="rect">
            <a:avLst/>
          </a:prstGeom>
          <a:noFill/>
        </p:spPr>
        <p:txBody>
          <a:bodyPr wrap="square" rtlCol="0">
            <a:spAutoFit/>
          </a:bodyPr>
          <a:lstStyle/>
          <a:p>
            <a:pPr algn="ctr"/>
            <a:r>
              <a:rPr lang="en-US">
                <a:effectLst/>
                <a:latin typeface="#9Slide03 Ralewayv4020 Medium" panose="00000600000000000000" pitchFamily="2" charset="0"/>
                <a:ea typeface="Times New Roman" panose="02020603050405020304" pitchFamily="18" charset="0"/>
              </a:rPr>
              <a:t>Kiến thức về Restful API</a:t>
            </a:r>
          </a:p>
          <a:p>
            <a:pPr algn="ctr"/>
            <a:r>
              <a:rPr lang="en-US">
                <a:effectLst/>
                <a:latin typeface="#9Slide03 Ralewayv4020 Medium" panose="00000600000000000000" pitchFamily="2" charset="0"/>
                <a:ea typeface="Times New Roman" panose="02020603050405020304" pitchFamily="18" charset="0"/>
              </a:rPr>
              <a:t>và xác thực</a:t>
            </a:r>
            <a:endParaRPr lang="en-US" sz="1100">
              <a:latin typeface="#9Slide03 Ralewayv4020 Medium" panose="00000600000000000000" pitchFamily="2" charset="0"/>
            </a:endParaRPr>
          </a:p>
        </p:txBody>
      </p:sp>
      <p:pic>
        <p:nvPicPr>
          <p:cNvPr id="4" name="Picture 3">
            <a:extLst>
              <a:ext uri="{FF2B5EF4-FFF2-40B4-BE49-F238E27FC236}">
                <a16:creationId xmlns:a16="http://schemas.microsoft.com/office/drawing/2014/main" id="{F722B6C7-C368-4DB4-93DB-6095234400E7}"/>
              </a:ext>
            </a:extLst>
          </p:cNvPr>
          <p:cNvPicPr>
            <a:picLocks noChangeAspect="1"/>
          </p:cNvPicPr>
          <p:nvPr/>
        </p:nvPicPr>
        <p:blipFill rotWithShape="1">
          <a:blip r:embed="rId7"/>
          <a:srcRect r="2640"/>
          <a:stretch/>
        </p:blipFill>
        <p:spPr>
          <a:xfrm>
            <a:off x="5979632" y="2530140"/>
            <a:ext cx="789447" cy="706342"/>
          </a:xfrm>
          <a:prstGeom prst="rect">
            <a:avLst/>
          </a:prstGeom>
        </p:spPr>
      </p:pic>
    </p:spTree>
    <p:extLst>
      <p:ext uri="{BB962C8B-B14F-4D97-AF65-F5344CB8AC3E}">
        <p14:creationId xmlns:p14="http://schemas.microsoft.com/office/powerpoint/2010/main" val="17166217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chemeClr val="bg1">
                    <a:lumMod val="25000"/>
                  </a:schemeClr>
                </a:solidFill>
              </a:rPr>
              <a:t>NGHIÊN CỨU</a:t>
            </a:r>
            <a:br>
              <a:rPr lang="en-US" sz="4400" dirty="0">
                <a:solidFill>
                  <a:schemeClr val="bg1">
                    <a:lumMod val="25000"/>
                  </a:schemeClr>
                </a:solidFill>
              </a:rPr>
            </a:br>
            <a:r>
              <a:rPr lang="en-US" sz="4400" dirty="0">
                <a:solidFill>
                  <a:schemeClr val="bg1">
                    <a:lumMod val="25000"/>
                  </a:schemeClr>
                </a:solidFill>
              </a:rPr>
              <a:t>LÝ THUYẾT</a:t>
            </a:r>
            <a:endParaRPr sz="4400" dirty="0">
              <a:solidFill>
                <a:schemeClr val="bg1">
                  <a:lumMod val="25000"/>
                </a:schemeClr>
              </a:solidFill>
            </a:endParaRPr>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70C0"/>
                </a:solidFill>
              </a:rPr>
              <a:t>02</a:t>
            </a:r>
            <a:endParaRPr dirty="0">
              <a:solidFill>
                <a:srgbClr val="0070C0"/>
              </a:solidFill>
            </a:endParaRPr>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Placeholder 4">
            <a:extLst>
              <a:ext uri="{FF2B5EF4-FFF2-40B4-BE49-F238E27FC236}">
                <a16:creationId xmlns:a16="http://schemas.microsoft.com/office/drawing/2014/main" id="{E44D5EF7-9058-4C51-9A7A-29BE3D6E1B71}"/>
              </a:ext>
            </a:extLst>
          </p:cNvPr>
          <p:cNvPicPr>
            <a:picLocks noGrp="1" noChangeAspect="1"/>
          </p:cNvPicPr>
          <p:nvPr>
            <p:ph type="pic" idx="3"/>
          </p:nvPr>
        </p:nvPicPr>
        <p:blipFill>
          <a:blip r:embed="rId4"/>
          <a:srcRect l="16035" r="16035"/>
          <a:stretch>
            <a:fillRect/>
          </a:stretch>
        </p:blipFill>
        <p:spPr/>
      </p:pic>
    </p:spTree>
    <p:extLst>
      <p:ext uri="{BB962C8B-B14F-4D97-AF65-F5344CB8AC3E}">
        <p14:creationId xmlns:p14="http://schemas.microsoft.com/office/powerpoint/2010/main" val="34708005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a:extLst>
              <a:ext uri="{FF2B5EF4-FFF2-40B4-BE49-F238E27FC236}">
                <a16:creationId xmlns:a16="http://schemas.microsoft.com/office/drawing/2014/main" id="{04AABE8B-BD47-3B5A-4542-C3D5B227C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039" b="15677"/>
          <a:stretch>
            <a:fillRect/>
          </a:stretch>
        </p:blipFill>
        <p:spPr bwMode="auto">
          <a:xfrm>
            <a:off x="1871640" y="2574357"/>
            <a:ext cx="5400720" cy="209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533400" y="539566"/>
            <a:ext cx="2667000" cy="762000"/>
          </a:xfrm>
        </p:spPr>
        <p:txBody>
          <a:bodyPr/>
          <a:lstStyle/>
          <a:p>
            <a:r>
              <a:rPr lang="en-US" sz="2800"/>
              <a:t>RESTFUL API</a:t>
            </a:r>
          </a:p>
        </p:txBody>
      </p:sp>
      <p:sp>
        <p:nvSpPr>
          <p:cNvPr id="2" name="TextBox 1">
            <a:extLst>
              <a:ext uri="{FF2B5EF4-FFF2-40B4-BE49-F238E27FC236}">
                <a16:creationId xmlns:a16="http://schemas.microsoft.com/office/drawing/2014/main" id="{4CC1B939-517D-E511-169D-CC708F2D3827}"/>
              </a:ext>
            </a:extLst>
          </p:cNvPr>
          <p:cNvSpPr txBox="1"/>
          <p:nvPr/>
        </p:nvSpPr>
        <p:spPr>
          <a:xfrm>
            <a:off x="533400" y="1149166"/>
            <a:ext cx="8077200" cy="1323439"/>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RESTful API (Representational State Transfer API) là một kiến trúc thiết kế cho việc xây dựng các dịch vụ web linh hoạt, đơn giản và dễ dàng tích hợp. Được đặt ra bởi Roy Fielding trong luận văn tiến sĩ của mình vào năm 2000, RESTful API dựa trên các nguyên tắc cơ bản của REST, một mô hình truyền thông không trạng thái và có khả năng mở rộng.</a:t>
            </a:r>
          </a:p>
        </p:txBody>
      </p:sp>
    </p:spTree>
    <p:extLst>
      <p:ext uri="{BB962C8B-B14F-4D97-AF65-F5344CB8AC3E}">
        <p14:creationId xmlns:p14="http://schemas.microsoft.com/office/powerpoint/2010/main" val="7132386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533400" y="1581150"/>
            <a:ext cx="2667000" cy="762000"/>
          </a:xfrm>
        </p:spPr>
        <p:txBody>
          <a:bodyPr/>
          <a:lstStyle/>
          <a:p>
            <a:r>
              <a:rPr lang="en-US" sz="2800"/>
              <a:t>AUTH</a:t>
            </a:r>
          </a:p>
        </p:txBody>
      </p:sp>
      <p:sp>
        <p:nvSpPr>
          <p:cNvPr id="6" name="TextBox 5">
            <a:extLst>
              <a:ext uri="{FF2B5EF4-FFF2-40B4-BE49-F238E27FC236}">
                <a16:creationId xmlns:a16="http://schemas.microsoft.com/office/drawing/2014/main" id="{57EABA38-E789-17CC-91A2-BA94F8D45C2F}"/>
              </a:ext>
            </a:extLst>
          </p:cNvPr>
          <p:cNvSpPr txBox="1"/>
          <p:nvPr/>
        </p:nvSpPr>
        <p:spPr>
          <a:xfrm>
            <a:off x="533400" y="2235777"/>
            <a:ext cx="4038600" cy="2062103"/>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Xác thực người dùng là quá trình xác định xem một người dùng có quyền truy cập vào một hệ thống, ứng dụng hoặc dịch vụ cụ thể không. Đây là một phần quan trọng trong bảo mật thông tin và đảm bảo rằng chỉ những người dùng được ủy quyền mới có thể truy cập vào các tài nguyên hay chức năng nhất định.</a:t>
            </a:r>
          </a:p>
        </p:txBody>
      </p:sp>
      <p:pic>
        <p:nvPicPr>
          <p:cNvPr id="3074" name="Picture 2" descr="User Authentication: Understanding the Basics &amp; Top Tips">
            <a:extLst>
              <a:ext uri="{FF2B5EF4-FFF2-40B4-BE49-F238E27FC236}">
                <a16:creationId xmlns:a16="http://schemas.microsoft.com/office/drawing/2014/main" id="{AA46D3FD-78F8-AE5B-AB3C-D1B0E37BD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47" r="24108"/>
          <a:stretch/>
        </p:blipFill>
        <p:spPr bwMode="auto">
          <a:xfrm>
            <a:off x="4953000" y="1123950"/>
            <a:ext cx="3580726" cy="314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2629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88666F47-C0D8-6850-87C8-40E29F8C1604}"/>
              </a:ext>
            </a:extLst>
          </p:cNvPr>
          <p:cNvSpPr>
            <a:spLocks noGrp="1"/>
          </p:cNvSpPr>
          <p:nvPr>
            <p:ph type="title"/>
          </p:nvPr>
        </p:nvSpPr>
        <p:spPr>
          <a:xfrm>
            <a:off x="533400" y="590550"/>
            <a:ext cx="2667000" cy="762000"/>
          </a:xfrm>
        </p:spPr>
        <p:txBody>
          <a:bodyPr/>
          <a:lstStyle/>
          <a:p>
            <a:r>
              <a:rPr lang="en-US" sz="2800"/>
              <a:t>NODEJS</a:t>
            </a:r>
          </a:p>
        </p:txBody>
      </p:sp>
      <p:sp>
        <p:nvSpPr>
          <p:cNvPr id="3" name="TextBox 2">
            <a:extLst>
              <a:ext uri="{FF2B5EF4-FFF2-40B4-BE49-F238E27FC236}">
                <a16:creationId xmlns:a16="http://schemas.microsoft.com/office/drawing/2014/main" id="{7C24C903-F7B2-CB68-9C83-B29F31D66089}"/>
              </a:ext>
            </a:extLst>
          </p:cNvPr>
          <p:cNvSpPr txBox="1"/>
          <p:nvPr/>
        </p:nvSpPr>
        <p:spPr>
          <a:xfrm>
            <a:off x="533400" y="1265188"/>
            <a:ext cx="5105400" cy="1569660"/>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Node.js là một môi trường thực thi mã nguồn mở xây dựng trên JavaScript engine của Chrome, giúp chạy mã JavaScript trên máy chủ. Với kiến trúc không đồng bộ và sự kiện lớn, Node.js tối ưu hóa việc xử lý đa nhiệm và làm cho các ứng dụng real-time trở nên dễ dàng.</a:t>
            </a:r>
          </a:p>
        </p:txBody>
      </p:sp>
      <p:pic>
        <p:nvPicPr>
          <p:cNvPr id="3074" name="Picture 2">
            <a:extLst>
              <a:ext uri="{FF2B5EF4-FFF2-40B4-BE49-F238E27FC236}">
                <a16:creationId xmlns:a16="http://schemas.microsoft.com/office/drawing/2014/main" id="{5A2CDED3-B32E-F146-90E6-000A253F7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807184"/>
            <a:ext cx="2499942" cy="15291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2BDDE6-4BF2-0F5D-BBC6-194548AD7F1F}"/>
              </a:ext>
            </a:extLst>
          </p:cNvPr>
          <p:cNvSpPr txBox="1"/>
          <p:nvPr/>
        </p:nvSpPr>
        <p:spPr>
          <a:xfrm>
            <a:off x="533400" y="2876550"/>
            <a:ext cx="5105400" cy="1569660"/>
          </a:xfrm>
          <a:prstGeom prst="rect">
            <a:avLst/>
          </a:prstGeom>
          <a:noFill/>
        </p:spPr>
        <p:txBody>
          <a:bodyPr wrap="square" rtlCol="0">
            <a:spAutoFit/>
          </a:bodyPr>
          <a:lstStyle/>
          <a:p>
            <a:pPr algn="just"/>
            <a:r>
              <a:rPr lang="vi-VN" sz="1600">
                <a:effectLst/>
                <a:latin typeface="#9Slide03 Ralewayv4020 Medium" panose="00000600000000000000" pitchFamily="2" charset="0"/>
                <a:ea typeface="Times New Roman" panose="02020603050405020304" pitchFamily="18" charset="0"/>
              </a:rPr>
              <a:t>Node.js không chỉ hỗ trợ nhiều nền tảng mà còn giúp đơn giản hóa quy trình phát triển và triển khai ứng dụng. Sự xuất hiện của các framework nổi tiếng như Express.js và công nghệ như Socket.io cung cấp những công cụ mạnh mẽ để phát triển ứng dụng web và real-time.</a:t>
            </a:r>
          </a:p>
        </p:txBody>
      </p:sp>
    </p:spTree>
    <p:extLst>
      <p:ext uri="{BB962C8B-B14F-4D97-AF65-F5344CB8AC3E}">
        <p14:creationId xmlns:p14="http://schemas.microsoft.com/office/powerpoint/2010/main" val="818971885"/>
      </p:ext>
    </p:extLst>
  </p:cSld>
  <p:clrMapOvr>
    <a:masterClrMapping/>
  </p:clrMapOvr>
  <p:transition>
    <p:fade/>
  </p:transition>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9Slide.vn</Template>
  <TotalTime>691</TotalTime>
  <Words>1328</Words>
  <Application>Microsoft Office PowerPoint</Application>
  <PresentationFormat>On-screen Show (16:9)</PresentationFormat>
  <Paragraphs>116</Paragraphs>
  <Slides>27</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Space Grotesk</vt:lpstr>
      <vt:lpstr>#9Slide01 Tieu de ngan</vt:lpstr>
      <vt:lpstr>Barlow Medium</vt:lpstr>
      <vt:lpstr>#9Slide03 Ralewayv4020 Black</vt:lpstr>
      <vt:lpstr>#9Slide03 Montserrat Bold</vt:lpstr>
      <vt:lpstr>Arial</vt:lpstr>
      <vt:lpstr>Barlow</vt:lpstr>
      <vt:lpstr>#9Slide03 Ralewayv4020 Medium</vt:lpstr>
      <vt:lpstr>Anaheim</vt:lpstr>
      <vt:lpstr> Website Migration Project Proposal by Slidesgo</vt:lpstr>
      <vt:lpstr>XÂY DỰNG TRANG WEB BÁN MỸ PHẨM</vt:lpstr>
      <vt:lpstr>TỔNG QUAN</vt:lpstr>
      <vt:lpstr>LÝ DO CHỌN ĐỀ TÀI</vt:lpstr>
      <vt:lpstr>Lý do chọn đề tài</vt:lpstr>
      <vt:lpstr>Mục đích nghiên cứu</vt:lpstr>
      <vt:lpstr>NGHIÊN CỨU LÝ THUYẾT</vt:lpstr>
      <vt:lpstr>RESTFUL API</vt:lpstr>
      <vt:lpstr>AUTH</vt:lpstr>
      <vt:lpstr>NODEJS</vt:lpstr>
      <vt:lpstr>MySQL</vt:lpstr>
      <vt:lpstr>REACTJS</vt:lpstr>
      <vt:lpstr>XÂY DỰNG DATABASE</vt:lpstr>
      <vt:lpstr>MÔ TẢ HỆ THỐNG</vt:lpstr>
      <vt:lpstr>CÁC CHỨC NĂNG CHÍNH</vt:lpstr>
      <vt:lpstr>MÔ HÌNH USE-CASE</vt:lpstr>
      <vt:lpstr>MÔ HÌNH DỮ LIỆU MỨC QUAN NIỆM(ERD)</vt:lpstr>
      <vt:lpstr>MÔ HÌNH DỮ LIỆU MỨC VẬT LÝ</vt:lpstr>
      <vt:lpstr>KIẾN TRÚC HỆ THỐNG</vt:lpstr>
      <vt:lpstr>XÂY DỰNG BACK-END API</vt:lpstr>
      <vt:lpstr>TỔ CHỨC THƯ MỤC</vt:lpstr>
      <vt:lpstr>XÂY DỰNG FRONT-END</vt:lpstr>
      <vt:lpstr>GIAO TIẾP FE VÀ BE QUA API</vt:lpstr>
      <vt:lpstr>GIAO DIỆN TRANG CHỦ</vt:lpstr>
      <vt:lpstr>GIAO DIỆN QUẢN TRỊ NGƯỜI DÙNG</vt:lpstr>
      <vt:lpstr>KẾT LUẬN &amp; HƯỚNG PHÁT TRIỂN</vt:lpstr>
      <vt:lpstr>Kết luận &amp; Hướng phát triển</vt:lpstr>
      <vt:lpstr>THANKS</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MyDuyen</dc:creator>
  <dc:description>9Slide.vn</dc:description>
  <cp:lastModifiedBy>Ly My Duyen</cp:lastModifiedBy>
  <cp:revision>35</cp:revision>
  <dcterms:modified xsi:type="dcterms:W3CDTF">2025-01-15T20:21:44Z</dcterms:modified>
  <cp:category>9Slide.vn</cp:category>
</cp:coreProperties>
</file>